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83" r:id="rId4"/>
    <p:sldId id="259" r:id="rId5"/>
    <p:sldId id="284" r:id="rId6"/>
    <p:sldId id="274" r:id="rId7"/>
    <p:sldId id="285" r:id="rId8"/>
    <p:sldId id="281" r:id="rId9"/>
    <p:sldId id="282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6" r:id="rId20"/>
    <p:sldId id="298" r:id="rId21"/>
    <p:sldId id="300" r:id="rId22"/>
    <p:sldId id="299" r:id="rId23"/>
    <p:sldId id="301" r:id="rId24"/>
    <p:sldId id="302" r:id="rId25"/>
    <p:sldId id="303" r:id="rId26"/>
    <p:sldId id="304" r:id="rId27"/>
    <p:sldId id="306" r:id="rId28"/>
    <p:sldId id="305" r:id="rId29"/>
    <p:sldId id="30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7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80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1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0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3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2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3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5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0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99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1EEEF-17B7-492C-B974-047A1D85BE6E}" type="datetimeFigureOut">
              <a:rPr lang="ko-KR" altLang="en-US" smtClean="0"/>
              <a:t>2022. 12. 7.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2FDA-1BC0-4633-B5A8-0B0F1A29E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91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[R] 4">
            <a:extLst>
              <a:ext uri="{FF2B5EF4-FFF2-40B4-BE49-F238E27FC236}">
                <a16:creationId xmlns:a16="http://schemas.microsoft.com/office/drawing/2014/main" id="{F000D6BD-86B2-A918-F169-7798E0FFEAEE}"/>
              </a:ext>
            </a:extLst>
          </p:cNvPr>
          <p:cNvSpPr/>
          <p:nvPr/>
        </p:nvSpPr>
        <p:spPr>
          <a:xfrm flipH="1">
            <a:off x="7311345" y="8313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DD503-8FF2-47B9-BAF1-53A616869C9E}"/>
              </a:ext>
            </a:extLst>
          </p:cNvPr>
          <p:cNvSpPr txBox="1"/>
          <p:nvPr/>
        </p:nvSpPr>
        <p:spPr>
          <a:xfrm>
            <a:off x="9955530" y="2332097"/>
            <a:ext cx="46667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accent3"/>
                </a:solidFill>
              </a:rPr>
              <a:t> </a:t>
            </a:r>
            <a:r>
              <a:rPr lang="en-US" altLang="ko-KR" sz="13800" dirty="0">
                <a:solidFill>
                  <a:srgbClr val="00B0F0"/>
                </a:solidFill>
              </a:rPr>
              <a:t>      </a:t>
            </a:r>
            <a:endParaRPr lang="ko-KR" altLang="en-US" sz="13800" dirty="0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3174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  <a:cs typeface="한컴돋움" panose="02030600000101010101" pitchFamily="18" charset="2"/>
              </a:rPr>
              <a:t>JSP </a:t>
            </a:r>
            <a:r>
              <a:rPr lang="ko-KR" altLang="en-US" sz="4000" dirty="0">
                <a:latin typeface="+mj-ea"/>
                <a:ea typeface="+mj-ea"/>
                <a:cs typeface="한컴돋움" panose="02030600000101010101" pitchFamily="18" charset="2"/>
              </a:rPr>
              <a:t>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8647695" y="5523243"/>
            <a:ext cx="2844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201844018 </a:t>
            </a:r>
            <a:r>
              <a:rPr lang="ko-KR" altLang="en-US" sz="20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안재민</a:t>
            </a:r>
            <a:endParaRPr lang="en-US" altLang="ko-KR" sz="2000" dirty="0">
              <a:solidFill>
                <a:schemeClr val="bg1"/>
              </a:solidFill>
              <a:latin typeface="+mn-ea"/>
              <a:cs typeface="함초롬돋움" panose="02030504000101010101" pitchFamily="18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컴퓨터정보과</a:t>
            </a:r>
            <a:r>
              <a:rPr lang="en-US" altLang="ko-KR" sz="20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 2-A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제출일 </a:t>
            </a:r>
            <a:r>
              <a:rPr lang="en-US" altLang="ko-KR" sz="20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: 2022.12.07(</a:t>
            </a:r>
            <a:r>
              <a:rPr lang="ko-KR" altLang="en-US" sz="20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수</a:t>
            </a:r>
            <a:r>
              <a:rPr lang="en-US" altLang="ko-KR" sz="20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1A230-D489-7542-4A6E-EF6254DF241A}"/>
              </a:ext>
            </a:extLst>
          </p:cNvPr>
          <p:cNvSpPr txBox="1"/>
          <p:nvPr/>
        </p:nvSpPr>
        <p:spPr>
          <a:xfrm>
            <a:off x="792480" y="1942110"/>
            <a:ext cx="6156960" cy="9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+mn-ea"/>
                <a:cs typeface="함초롬돋움" panose="02030504000101010101" pitchFamily="18" charset="-127"/>
              </a:rPr>
              <a:t>W</a:t>
            </a:r>
            <a:r>
              <a:rPr lang="en-US" altLang="ko-KR" sz="3600" dirty="0">
                <a:latin typeface="+mn-ea"/>
                <a:cs typeface="함초롬돋움" panose="02030504000101010101" pitchFamily="18" charset="-127"/>
              </a:rPr>
              <a:t>eb </a:t>
            </a:r>
            <a:r>
              <a:rPr lang="en" altLang="ko-Kore-KR" sz="4400" dirty="0">
                <a:effectLst/>
                <a:latin typeface="+mn-ea"/>
              </a:rPr>
              <a:t>D</a:t>
            </a:r>
            <a:r>
              <a:rPr lang="en" altLang="ko-Kore-KR" sz="3600" dirty="0">
                <a:effectLst/>
                <a:latin typeface="+mn-ea"/>
              </a:rPr>
              <a:t>evelopment</a:t>
            </a:r>
            <a:r>
              <a:rPr lang="en" altLang="ko-Kore-KR" sz="3600" dirty="0">
                <a:solidFill>
                  <a:srgbClr val="355E91"/>
                </a:solidFill>
                <a:effectLst/>
                <a:latin typeface="+mn-ea"/>
              </a:rPr>
              <a:t> </a:t>
            </a:r>
            <a:endParaRPr lang="en" altLang="ko-Kore-KR" sz="3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F0355-082C-4117-3717-F219D7C55BCC}"/>
              </a:ext>
            </a:extLst>
          </p:cNvPr>
          <p:cNvSpPr txBox="1"/>
          <p:nvPr/>
        </p:nvSpPr>
        <p:spPr>
          <a:xfrm>
            <a:off x="650240" y="2511028"/>
            <a:ext cx="6156960" cy="14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4400" dirty="0">
                <a:latin typeface="+mn-ea"/>
              </a:rPr>
              <a:t>		  </a:t>
            </a:r>
            <a:r>
              <a:rPr lang="en" altLang="ko-Kore-KR" sz="4400" dirty="0">
                <a:effectLst/>
                <a:latin typeface="+mn-ea"/>
              </a:rPr>
              <a:t>    </a:t>
            </a:r>
            <a:r>
              <a:rPr lang="en" altLang="ko-Kore-KR" sz="6600" dirty="0">
                <a:solidFill>
                  <a:srgbClr val="FF0000"/>
                </a:solidFill>
                <a:effectLst/>
                <a:latin typeface="+mn-ea"/>
              </a:rPr>
              <a:t>Portfolio</a:t>
            </a:r>
            <a:r>
              <a:rPr lang="en" altLang="ko-Kore-KR" sz="6600" dirty="0">
                <a:solidFill>
                  <a:srgbClr val="355E91"/>
                </a:solidFill>
                <a:effectLst/>
                <a:latin typeface="+mn-ea"/>
              </a:rPr>
              <a:t> </a:t>
            </a:r>
            <a:endParaRPr lang="en" altLang="ko-Kore-KR" sz="6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5985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Chap03.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DA0BFF0B-24CE-2136-D879-115B65F7410F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6B8F8-CAEA-7795-4082-134BD930A611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D5B5EA-DAA6-EED6-A918-A52A18134BD3}"/>
              </a:ext>
            </a:extLst>
          </p:cNvPr>
          <p:cNvSpPr txBox="1"/>
          <p:nvPr/>
        </p:nvSpPr>
        <p:spPr>
          <a:xfrm>
            <a:off x="1342823" y="1096694"/>
            <a:ext cx="3704860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수강신청 화면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en-US" altLang="ko-Kore-KR" sz="2000" dirty="0" err="1">
                <a:latin typeface="+mn-ea"/>
                <a:cs typeface="함초롬돋움" panose="02030504000101010101" pitchFamily="18" charset="-127"/>
              </a:rPr>
              <a:t>application.jsp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8B124-6AAD-5133-8EBB-55495084E518}"/>
              </a:ext>
            </a:extLst>
          </p:cNvPr>
          <p:cNvSpPr txBox="1"/>
          <p:nvPr/>
        </p:nvSpPr>
        <p:spPr>
          <a:xfrm>
            <a:off x="7108216" y="1096694"/>
            <a:ext cx="3873176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개설강의 목록 화면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en-US" altLang="ko-Kore-KR" sz="2000" dirty="0" err="1">
                <a:latin typeface="+mn-ea"/>
                <a:cs typeface="함초롬돋움" panose="02030504000101010101" pitchFamily="18" charset="-127"/>
              </a:rPr>
              <a:t>subList.jsp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D5B2FE-88CC-A517-1067-3C2A55E452D0}"/>
              </a:ext>
            </a:extLst>
          </p:cNvPr>
          <p:cNvSpPr/>
          <p:nvPr/>
        </p:nvSpPr>
        <p:spPr>
          <a:xfrm>
            <a:off x="472373" y="1693582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메뉴바 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홈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신청메뉴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마이페이지</a:t>
            </a:r>
            <a:r>
              <a:rPr kumimoji="1" lang="en-US" altLang="ko-Kore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43A100-BABD-D81F-9D6E-A5F6FB6F75BC}"/>
              </a:ext>
            </a:extLst>
          </p:cNvPr>
          <p:cNvSpPr/>
          <p:nvPr/>
        </p:nvSpPr>
        <p:spPr>
          <a:xfrm>
            <a:off x="472373" y="2570609"/>
            <a:ext cx="5445760" cy="2862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수강 신청 테이블</a:t>
            </a:r>
            <a:r>
              <a:rPr kumimoji="1" lang="en-US" altLang="ko-Kore-KR" b="1" dirty="0">
                <a:solidFill>
                  <a:schemeClr val="tx1"/>
                </a:solidFill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</a:rPr>
              <a:t>학과 표시</a:t>
            </a:r>
            <a:r>
              <a:rPr kumimoji="1" lang="en-US" altLang="ko-Kore-KR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DB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의 </a:t>
            </a:r>
            <a:r>
              <a:rPr kumimoji="1" lang="en-US" altLang="ko-Kore-KR" sz="1600" dirty="0">
                <a:solidFill>
                  <a:schemeClr val="tx1"/>
                </a:solidFill>
              </a:rPr>
              <a:t>Subject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테이블에서 가져온 강의목록 표시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(</a:t>
            </a:r>
            <a:r>
              <a:rPr kumimoji="1" lang="ko-Kore-KR" altLang="en-US" sz="1400" dirty="0">
                <a:solidFill>
                  <a:schemeClr val="tx1"/>
                </a:solidFill>
              </a:rPr>
              <a:t>로그인한 학생의 학과</a:t>
            </a:r>
            <a:r>
              <a:rPr kumimoji="1" lang="en-US" altLang="ko-Kore-KR" sz="14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400" dirty="0">
                <a:solidFill>
                  <a:schemeClr val="tx1"/>
                </a:solidFill>
              </a:rPr>
              <a:t>공통교양</a:t>
            </a:r>
            <a:r>
              <a:rPr kumimoji="1" lang="en-US" altLang="ko-Kore-KR" sz="14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400" dirty="0">
                <a:solidFill>
                  <a:schemeClr val="tx1"/>
                </a:solidFill>
              </a:rPr>
              <a:t>온라인 강의</a:t>
            </a:r>
            <a:r>
              <a:rPr kumimoji="1" lang="en-US" altLang="ko-Kore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체크박스로 선택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신청버튼으로 신청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(</a:t>
            </a:r>
            <a:r>
              <a:rPr kumimoji="1" lang="ko-Kore-KR" altLang="en-US" sz="1400" dirty="0">
                <a:solidFill>
                  <a:schemeClr val="tx1"/>
                </a:solidFill>
              </a:rPr>
              <a:t>신청버튼 클릭 시 정원</a:t>
            </a:r>
            <a:r>
              <a:rPr kumimoji="1" lang="en-US" altLang="ko-Kore-KR" sz="14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400" dirty="0">
                <a:solidFill>
                  <a:schemeClr val="tx1"/>
                </a:solidFill>
              </a:rPr>
              <a:t>중복신청 여부 확인</a:t>
            </a:r>
            <a:r>
              <a:rPr kumimoji="1" lang="en-US" altLang="ko-Kore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ko-Kore-KR" altLang="en-US" sz="1400" dirty="0">
                <a:solidFill>
                  <a:schemeClr val="tx1"/>
                </a:solidFill>
              </a:rPr>
              <a:t>수강신청 확인 화면으로 이동해 결과 확인</a:t>
            </a:r>
            <a:r>
              <a:rPr kumimoji="1" lang="en-US" altLang="ko-Kore-KR" sz="1400" dirty="0">
                <a:solidFill>
                  <a:schemeClr val="tx1"/>
                </a:solidFill>
              </a:rPr>
              <a:t>)</a:t>
            </a:r>
            <a:endParaRPr kumimoji="1" lang="en-US" altLang="ko-Kore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ore-KR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9B430-D03A-D300-7B7F-2C889C878BEF}"/>
              </a:ext>
            </a:extLst>
          </p:cNvPr>
          <p:cNvSpPr/>
          <p:nvPr/>
        </p:nvSpPr>
        <p:spPr>
          <a:xfrm>
            <a:off x="472373" y="5432921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로그인 정보 표시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로그아웃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F9A377-0363-7E63-0A6F-EF28DDC0B406}"/>
              </a:ext>
            </a:extLst>
          </p:cNvPr>
          <p:cNvSpPr/>
          <p:nvPr/>
        </p:nvSpPr>
        <p:spPr>
          <a:xfrm>
            <a:off x="6321924" y="1693581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F76287-797A-F483-F30A-FDF7FB4374CB}"/>
              </a:ext>
            </a:extLst>
          </p:cNvPr>
          <p:cNvSpPr/>
          <p:nvPr/>
        </p:nvSpPr>
        <p:spPr>
          <a:xfrm>
            <a:off x="6321924" y="1693580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메뉴바 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홈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신청메뉴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마이페이지</a:t>
            </a:r>
            <a:r>
              <a:rPr kumimoji="1" lang="en-US" altLang="ko-Kore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086937-2CC0-A9C6-3C7A-E43B97DD9DD7}"/>
              </a:ext>
            </a:extLst>
          </p:cNvPr>
          <p:cNvSpPr/>
          <p:nvPr/>
        </p:nvSpPr>
        <p:spPr>
          <a:xfrm>
            <a:off x="6321924" y="2570607"/>
            <a:ext cx="5445760" cy="2862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강의 목록 테이블</a:t>
            </a:r>
            <a:r>
              <a:rPr kumimoji="1" lang="en-US" altLang="ko-Kore-KR" b="1" dirty="0">
                <a:solidFill>
                  <a:schemeClr val="tx1"/>
                </a:solidFill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</a:rPr>
              <a:t>학과 표시</a:t>
            </a:r>
            <a:r>
              <a:rPr kumimoji="1" lang="en-US" altLang="ko-Kore-KR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DB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의 </a:t>
            </a:r>
            <a:r>
              <a:rPr kumimoji="1" lang="en-US" altLang="ko-Kore-KR" sz="1600" dirty="0">
                <a:solidFill>
                  <a:schemeClr val="tx1"/>
                </a:solidFill>
              </a:rPr>
              <a:t>Subject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테이블에서 가져온 강의목록 표시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(</a:t>
            </a:r>
            <a:r>
              <a:rPr kumimoji="1" lang="ko-Kore-KR" altLang="en-US" sz="1400" dirty="0">
                <a:solidFill>
                  <a:schemeClr val="tx1"/>
                </a:solidFill>
              </a:rPr>
              <a:t>로그인한 학생의 학과</a:t>
            </a:r>
            <a:r>
              <a:rPr kumimoji="1" lang="en-US" altLang="ko-Kore-KR" sz="14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400" dirty="0">
                <a:solidFill>
                  <a:schemeClr val="tx1"/>
                </a:solidFill>
              </a:rPr>
              <a:t>공통교양</a:t>
            </a:r>
            <a:r>
              <a:rPr kumimoji="1" lang="en-US" altLang="ko-Kore-KR" sz="14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400" dirty="0">
                <a:solidFill>
                  <a:schemeClr val="tx1"/>
                </a:solidFill>
              </a:rPr>
              <a:t>온라인 강의</a:t>
            </a:r>
            <a:r>
              <a:rPr kumimoji="1" lang="en-US" altLang="ko-K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신청하기 버튼 클릭 시 신청페이지로 이동</a:t>
            </a:r>
            <a:endParaRPr kumimoji="1" lang="en-US" altLang="ko-Kore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FDE9DF-8449-DA0A-4F80-7950ABA146FF}"/>
              </a:ext>
            </a:extLst>
          </p:cNvPr>
          <p:cNvSpPr/>
          <p:nvPr/>
        </p:nvSpPr>
        <p:spPr>
          <a:xfrm>
            <a:off x="6321924" y="5432919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로그인 정보 표시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로그아웃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3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Chap03.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DA0BFF0B-24CE-2136-D879-115B65F7410F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6B8F8-CAEA-7795-4082-134BD930A611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D5B5EA-DAA6-EED6-A918-A52A18134BD3}"/>
              </a:ext>
            </a:extLst>
          </p:cNvPr>
          <p:cNvSpPr txBox="1"/>
          <p:nvPr/>
        </p:nvSpPr>
        <p:spPr>
          <a:xfrm>
            <a:off x="971182" y="1051925"/>
            <a:ext cx="4448141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수강신청 확인 화면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</a:t>
            </a:r>
            <a:r>
              <a:rPr lang="ko-KR" altLang="en-US" sz="2000" dirty="0">
                <a:latin typeface="+mn-ea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latin typeface="+mn-ea"/>
                <a:cs typeface="함초롬돋움" panose="02030504000101010101" pitchFamily="18" charset="-127"/>
              </a:rPr>
              <a:t>appConfirm</a:t>
            </a:r>
            <a:r>
              <a:rPr lang="en-US" altLang="ko-Kore-KR" sz="2000" dirty="0" err="1">
                <a:latin typeface="+mn-ea"/>
                <a:cs typeface="함초롬돋움" panose="02030504000101010101" pitchFamily="18" charset="-127"/>
              </a:rPr>
              <a:t>.jsp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8B124-6AAD-5133-8EBB-55495084E518}"/>
              </a:ext>
            </a:extLst>
          </p:cNvPr>
          <p:cNvSpPr txBox="1"/>
          <p:nvPr/>
        </p:nvSpPr>
        <p:spPr>
          <a:xfrm>
            <a:off x="6849170" y="1051925"/>
            <a:ext cx="4345549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수강신청 정정 화면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en-US" altLang="ko-KR" sz="2000" dirty="0" err="1">
                <a:latin typeface="+mn-ea"/>
                <a:cs typeface="함초롬돋움" panose="02030504000101010101" pitchFamily="18" charset="-127"/>
              </a:rPr>
              <a:t>appUpdate</a:t>
            </a:r>
            <a:r>
              <a:rPr lang="en-US" altLang="ko-Kore-KR" sz="2000" dirty="0" err="1">
                <a:latin typeface="+mn-ea"/>
                <a:cs typeface="함초롬돋움" panose="02030504000101010101" pitchFamily="18" charset="-127"/>
              </a:rPr>
              <a:t>.jsp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D5B2FE-88CC-A517-1067-3C2A55E452D0}"/>
              </a:ext>
            </a:extLst>
          </p:cNvPr>
          <p:cNvSpPr/>
          <p:nvPr/>
        </p:nvSpPr>
        <p:spPr>
          <a:xfrm>
            <a:off x="472373" y="1693582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메뉴바 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홈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신청메뉴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마이페이지</a:t>
            </a:r>
            <a:r>
              <a:rPr kumimoji="1" lang="en-US" altLang="ko-Kore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43A100-BABD-D81F-9D6E-A5F6FB6F75BC}"/>
              </a:ext>
            </a:extLst>
          </p:cNvPr>
          <p:cNvSpPr/>
          <p:nvPr/>
        </p:nvSpPr>
        <p:spPr>
          <a:xfrm>
            <a:off x="472373" y="2570609"/>
            <a:ext cx="5445760" cy="2862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수강신청 확인 테이블</a:t>
            </a:r>
            <a:r>
              <a:rPr kumimoji="1" lang="en-US" altLang="ko-Kore-KR" b="1" dirty="0">
                <a:solidFill>
                  <a:schemeClr val="tx1"/>
                </a:solidFill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</a:rPr>
              <a:t>학번</a:t>
            </a:r>
            <a:r>
              <a:rPr kumimoji="1" lang="en-US" altLang="ko-Kore-KR" b="1" dirty="0">
                <a:solidFill>
                  <a:schemeClr val="tx1"/>
                </a:solidFill>
              </a:rPr>
              <a:t>, </a:t>
            </a:r>
            <a:r>
              <a:rPr kumimoji="1" lang="ko-Kore-KR" altLang="en-US" b="1" dirty="0">
                <a:solidFill>
                  <a:schemeClr val="tx1"/>
                </a:solidFill>
              </a:rPr>
              <a:t>이름 표시</a:t>
            </a:r>
            <a:r>
              <a:rPr kumimoji="1" lang="en-US" altLang="ko-Kore-KR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DB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의 </a:t>
            </a:r>
            <a:r>
              <a:rPr kumimoji="1" lang="en-US" altLang="ko-Kore-KR" sz="1600" dirty="0" err="1">
                <a:solidFill>
                  <a:schemeClr val="tx1"/>
                </a:solidFill>
              </a:rPr>
              <a:t>Enrol</a:t>
            </a:r>
            <a:r>
              <a:rPr kumimoji="1" lang="en-US" altLang="ko-Kore-KR" sz="1600" dirty="0">
                <a:solidFill>
                  <a:schemeClr val="tx1"/>
                </a:solidFill>
              </a:rPr>
              <a:t>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테이블에서 가져온 수강신청목록 표시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</a:t>
            </a:r>
            <a:r>
              <a:rPr kumimoji="1" lang="ko-KR" altLang="en-US" sz="1400" dirty="0">
                <a:solidFill>
                  <a:schemeClr val="tx1"/>
                </a:solidFill>
              </a:rPr>
              <a:t>신청 과목 수</a:t>
            </a:r>
            <a:r>
              <a:rPr kumimoji="1" lang="en-US" altLang="ko-KR" sz="1400" dirty="0">
                <a:solidFill>
                  <a:schemeClr val="tx1"/>
                </a:solidFill>
              </a:rPr>
              <a:t>, </a:t>
            </a:r>
            <a:r>
              <a:rPr kumimoji="1" lang="ko-KR" altLang="en-US" sz="1400" dirty="0">
                <a:solidFill>
                  <a:schemeClr val="tx1"/>
                </a:solidFill>
              </a:rPr>
              <a:t>신청 학점 표시</a:t>
            </a:r>
            <a:r>
              <a:rPr kumimoji="1" lang="en-US" altLang="ko-KR" sz="1400" dirty="0">
                <a:solidFill>
                  <a:schemeClr val="tx1"/>
                </a:solidFill>
              </a:rPr>
              <a:t>)</a:t>
            </a:r>
            <a:endParaRPr kumimoji="1" lang="en-US" altLang="ko-Kore-KR" sz="1400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돌아가기 버튼 클릭 시 메인화면으로 이동</a:t>
            </a:r>
            <a:endParaRPr kumimoji="1" lang="en-US" altLang="ko-Kore-KR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9B430-D03A-D300-7B7F-2C889C878BEF}"/>
              </a:ext>
            </a:extLst>
          </p:cNvPr>
          <p:cNvSpPr/>
          <p:nvPr/>
        </p:nvSpPr>
        <p:spPr>
          <a:xfrm>
            <a:off x="472373" y="5432921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로그인 정보 표시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로그아웃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F9A377-0363-7E63-0A6F-EF28DDC0B406}"/>
              </a:ext>
            </a:extLst>
          </p:cNvPr>
          <p:cNvSpPr/>
          <p:nvPr/>
        </p:nvSpPr>
        <p:spPr>
          <a:xfrm>
            <a:off x="6321924" y="1693581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F76287-797A-F483-F30A-FDF7FB4374CB}"/>
              </a:ext>
            </a:extLst>
          </p:cNvPr>
          <p:cNvSpPr/>
          <p:nvPr/>
        </p:nvSpPr>
        <p:spPr>
          <a:xfrm>
            <a:off x="6321924" y="1693580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메뉴바 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홈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신청메뉴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마이페이지</a:t>
            </a:r>
            <a:r>
              <a:rPr kumimoji="1" lang="en-US" altLang="ko-Kore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086937-2CC0-A9C6-3C7A-E43B97DD9DD7}"/>
              </a:ext>
            </a:extLst>
          </p:cNvPr>
          <p:cNvSpPr/>
          <p:nvPr/>
        </p:nvSpPr>
        <p:spPr>
          <a:xfrm>
            <a:off x="6321924" y="2570607"/>
            <a:ext cx="5445760" cy="2862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수강 정정 테이블</a:t>
            </a:r>
            <a:r>
              <a:rPr kumimoji="1" lang="en-US" altLang="ko-Kore-KR" b="1" dirty="0">
                <a:solidFill>
                  <a:schemeClr val="tx1"/>
                </a:solidFill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</a:rPr>
              <a:t>학번</a:t>
            </a:r>
            <a:r>
              <a:rPr kumimoji="1" lang="en-US" altLang="ko-Kore-KR" b="1" dirty="0">
                <a:solidFill>
                  <a:schemeClr val="tx1"/>
                </a:solidFill>
              </a:rPr>
              <a:t>, </a:t>
            </a:r>
            <a:r>
              <a:rPr kumimoji="1" lang="ko-Kore-KR" altLang="en-US" b="1" dirty="0">
                <a:solidFill>
                  <a:schemeClr val="tx1"/>
                </a:solidFill>
              </a:rPr>
              <a:t>이름 표시</a:t>
            </a:r>
            <a:r>
              <a:rPr kumimoji="1" lang="en-US" altLang="ko-Kore-KR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DB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의 </a:t>
            </a:r>
            <a:r>
              <a:rPr kumimoji="1" lang="en-US" altLang="ko-Kore-KR" sz="1600" dirty="0" err="1">
                <a:solidFill>
                  <a:schemeClr val="tx1"/>
                </a:solidFill>
              </a:rPr>
              <a:t>Enrol</a:t>
            </a:r>
            <a:r>
              <a:rPr kumimoji="1" lang="en-US" altLang="ko-Kore-KR" sz="1600" dirty="0">
                <a:solidFill>
                  <a:schemeClr val="tx1"/>
                </a:solidFill>
              </a:rPr>
              <a:t>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테이블에서 가져온 수강신청목록 표시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체크박스로 선택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수정버튼으로 수정</a:t>
            </a:r>
          </a:p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(</a:t>
            </a:r>
            <a:r>
              <a:rPr kumimoji="1" lang="ko-Kore-KR" altLang="en-US" sz="1400" dirty="0">
                <a:solidFill>
                  <a:schemeClr val="tx1"/>
                </a:solidFill>
              </a:rPr>
              <a:t>수강신청 확인 화면으로 이동해 결과 확인</a:t>
            </a:r>
            <a:r>
              <a:rPr kumimoji="1" lang="en-US" altLang="ko-Kore-KR" sz="1400" dirty="0">
                <a:solidFill>
                  <a:schemeClr val="tx1"/>
                </a:solidFill>
              </a:rPr>
              <a:t>)</a:t>
            </a:r>
            <a:endParaRPr kumimoji="1" lang="en-US" altLang="ko-Kore-KR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FDE9DF-8449-DA0A-4F80-7950ABA146FF}"/>
              </a:ext>
            </a:extLst>
          </p:cNvPr>
          <p:cNvSpPr/>
          <p:nvPr/>
        </p:nvSpPr>
        <p:spPr>
          <a:xfrm>
            <a:off x="6321924" y="5432919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로그인 정보 표시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로그아웃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4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Chap03.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DA0BFF0B-24CE-2136-D879-115B65F7410F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6B8F8-CAEA-7795-4082-134BD930A611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D5B5EA-DAA6-EED6-A918-A52A18134BD3}"/>
              </a:ext>
            </a:extLst>
          </p:cNvPr>
          <p:cNvSpPr txBox="1"/>
          <p:nvPr/>
        </p:nvSpPr>
        <p:spPr>
          <a:xfrm>
            <a:off x="1306755" y="1051925"/>
            <a:ext cx="3776996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마이페이지 화면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en-US" altLang="ko-KR" sz="2000" dirty="0" err="1">
                <a:latin typeface="+mn-ea"/>
                <a:cs typeface="함초롬돋움" panose="02030504000101010101" pitchFamily="18" charset="-127"/>
              </a:rPr>
              <a:t>memInfo</a:t>
            </a:r>
            <a:r>
              <a:rPr lang="en-US" altLang="ko-Kore-KR" sz="2000" dirty="0" err="1">
                <a:latin typeface="+mn-ea"/>
                <a:cs typeface="함초롬돋움" panose="02030504000101010101" pitchFamily="18" charset="-127"/>
              </a:rPr>
              <a:t>.jsp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8B124-6AAD-5133-8EBB-55495084E518}"/>
              </a:ext>
            </a:extLst>
          </p:cNvPr>
          <p:cNvSpPr txBox="1"/>
          <p:nvPr/>
        </p:nvSpPr>
        <p:spPr>
          <a:xfrm>
            <a:off x="6570665" y="1052290"/>
            <a:ext cx="4948278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개인정보 변경 화면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en-US" altLang="ko-KR" sz="2000" dirty="0" err="1">
                <a:latin typeface="+mn-ea"/>
                <a:cs typeface="함초롬돋움" panose="02030504000101010101" pitchFamily="18" charset="-127"/>
              </a:rPr>
              <a:t>memInfoUpdate</a:t>
            </a:r>
            <a:r>
              <a:rPr lang="en-US" altLang="ko-Kore-KR" sz="2000" dirty="0" err="1">
                <a:latin typeface="+mn-ea"/>
                <a:cs typeface="함초롬돋움" panose="02030504000101010101" pitchFamily="18" charset="-127"/>
              </a:rPr>
              <a:t>.jsp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D5B2FE-88CC-A517-1067-3C2A55E452D0}"/>
              </a:ext>
            </a:extLst>
          </p:cNvPr>
          <p:cNvSpPr/>
          <p:nvPr/>
        </p:nvSpPr>
        <p:spPr>
          <a:xfrm>
            <a:off x="472373" y="1693582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메뉴바 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홈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신청메뉴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마이페이지</a:t>
            </a:r>
            <a:r>
              <a:rPr kumimoji="1" lang="en-US" altLang="ko-Kore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43A100-BABD-D81F-9D6E-A5F6FB6F75BC}"/>
              </a:ext>
            </a:extLst>
          </p:cNvPr>
          <p:cNvSpPr/>
          <p:nvPr/>
        </p:nvSpPr>
        <p:spPr>
          <a:xfrm>
            <a:off x="472373" y="2570609"/>
            <a:ext cx="5445760" cy="2862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내 정보 테이블</a:t>
            </a:r>
            <a:endParaRPr kumimoji="1" lang="en-US" altLang="ko-Kore-KR" b="1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학번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이름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전화번호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학과 표시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정보변경 버튼 클릭 시 개인정보 변경 화면으로 이동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확인 버튼 클릭 시 메인화면으로 이동</a:t>
            </a:r>
            <a:endParaRPr kumimoji="1" lang="en-US" altLang="ko-Kore-KR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9B430-D03A-D300-7B7F-2C889C878BEF}"/>
              </a:ext>
            </a:extLst>
          </p:cNvPr>
          <p:cNvSpPr/>
          <p:nvPr/>
        </p:nvSpPr>
        <p:spPr>
          <a:xfrm>
            <a:off x="472373" y="5432921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로그인 정보 표시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로그아웃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F9A377-0363-7E63-0A6F-EF28DDC0B406}"/>
              </a:ext>
            </a:extLst>
          </p:cNvPr>
          <p:cNvSpPr/>
          <p:nvPr/>
        </p:nvSpPr>
        <p:spPr>
          <a:xfrm>
            <a:off x="6321924" y="1693581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F76287-797A-F483-F30A-FDF7FB4374CB}"/>
              </a:ext>
            </a:extLst>
          </p:cNvPr>
          <p:cNvSpPr/>
          <p:nvPr/>
        </p:nvSpPr>
        <p:spPr>
          <a:xfrm>
            <a:off x="6321924" y="1693580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메뉴바 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홈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신청메뉴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마이페이지</a:t>
            </a:r>
            <a:r>
              <a:rPr kumimoji="1" lang="en-US" altLang="ko-Kore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086937-2CC0-A9C6-3C7A-E43B97DD9DD7}"/>
              </a:ext>
            </a:extLst>
          </p:cNvPr>
          <p:cNvSpPr/>
          <p:nvPr/>
        </p:nvSpPr>
        <p:spPr>
          <a:xfrm>
            <a:off x="6321924" y="2570607"/>
            <a:ext cx="5445760" cy="2862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비밀번호 확인</a:t>
            </a:r>
            <a:endParaRPr kumimoji="1" lang="en-US" altLang="ko-Kore-KR" b="1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일치 시 변경 폼 표시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불일치 시 재확인 요청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개인정보변경 테이블</a:t>
            </a:r>
            <a:endParaRPr kumimoji="1" lang="en-US" altLang="ko-Kore-KR" b="1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비밀번호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이름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전화번호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학과 변경 가능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변경 버튼 클릭 시 데이터 필드 유효성 검사 후 변경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(</a:t>
            </a:r>
            <a:r>
              <a:rPr kumimoji="1" lang="ko-Kore-KR" altLang="en-US" sz="1400" dirty="0">
                <a:solidFill>
                  <a:schemeClr val="tx1"/>
                </a:solidFill>
              </a:rPr>
              <a:t>수강신청 확인 화면으로 이동해 결과 확인</a:t>
            </a:r>
            <a:r>
              <a:rPr kumimoji="1" lang="en-US" altLang="ko-Kore-KR" sz="1400" dirty="0">
                <a:solidFill>
                  <a:schemeClr val="tx1"/>
                </a:solidFill>
              </a:rPr>
              <a:t>)</a:t>
            </a:r>
          </a:p>
          <a:p>
            <a:pPr algn="ctr"/>
            <a:endParaRPr kumimoji="1" lang="en-US" altLang="ko-Kore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rgbClr val="FF0000"/>
                </a:solidFill>
              </a:rPr>
              <a:t>*</a:t>
            </a:r>
            <a:r>
              <a:rPr kumimoji="1" lang="en-US" altLang="ko-KR" sz="1400" dirty="0">
                <a:solidFill>
                  <a:srgbClr val="FF0000"/>
                </a:solidFill>
              </a:rPr>
              <a:t> </a:t>
            </a:r>
            <a:r>
              <a:rPr kumimoji="1" lang="ko-KR" altLang="en-US" sz="1400" dirty="0">
                <a:solidFill>
                  <a:srgbClr val="FF0000"/>
                </a:solidFill>
              </a:rPr>
              <a:t>유효성 검사 항목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비밀번호 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기존 비밀번호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자릿수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일치여부 확인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이름 </a:t>
            </a:r>
            <a:r>
              <a:rPr kumimoji="1" lang="en-US" altLang="ko-KR" sz="1200" dirty="0">
                <a:solidFill>
                  <a:schemeClr val="tx1"/>
                </a:solidFill>
              </a:rPr>
              <a:t>: </a:t>
            </a:r>
            <a:r>
              <a:rPr kumimoji="1" lang="ko-KR" altLang="en-US" sz="1200" dirty="0">
                <a:solidFill>
                  <a:schemeClr val="tx1"/>
                </a:solidFill>
              </a:rPr>
              <a:t>한글 또는 영문입력 확인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전화번호 </a:t>
            </a:r>
            <a:r>
              <a:rPr kumimoji="1" lang="en-US" altLang="ko-KR" sz="1200" dirty="0">
                <a:solidFill>
                  <a:schemeClr val="tx1"/>
                </a:solidFill>
              </a:rPr>
              <a:t>: 13</a:t>
            </a:r>
            <a:r>
              <a:rPr kumimoji="1" lang="ko-KR" altLang="en-US" sz="1200" dirty="0">
                <a:solidFill>
                  <a:schemeClr val="tx1"/>
                </a:solidFill>
              </a:rPr>
              <a:t>자리 확인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FDE9DF-8449-DA0A-4F80-7950ABA146FF}"/>
              </a:ext>
            </a:extLst>
          </p:cNvPr>
          <p:cNvSpPr/>
          <p:nvPr/>
        </p:nvSpPr>
        <p:spPr>
          <a:xfrm>
            <a:off x="6321924" y="5432919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로그인 정보 표시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로그아웃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9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  <a:cs typeface="한컴돋움" panose="02030600000101010101" pitchFamily="18" charset="2"/>
              </a:rPr>
              <a:t>목 차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1E0CD0F5-BC25-A5BE-AAEA-ECF0AF2CCA4A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0529-4D72-12C0-B852-E2A65C0111BA}"/>
              </a:ext>
            </a:extLst>
          </p:cNvPr>
          <p:cNvSpPr txBox="1"/>
          <p:nvPr/>
        </p:nvSpPr>
        <p:spPr>
          <a:xfrm>
            <a:off x="792480" y="1836272"/>
            <a:ext cx="4515980" cy="388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01.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주제 및 선정이유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02.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벤치마킹 사이트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03.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Chap 04. UI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내비게이션</a:t>
            </a:r>
            <a:endParaRPr lang="en-US" altLang="ko-KR" sz="2800" b="1" dirty="0">
              <a:solidFill>
                <a:srgbClr val="FF0000"/>
              </a:solidFill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05.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데이터베이스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06.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88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Chap04. UI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 내비게이션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DA0BFF0B-24CE-2136-D879-115B65F7410F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6B8F8-CAEA-7795-4082-134BD930A611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D5B5EA-DAA6-EED6-A918-A52A18134BD3}"/>
              </a:ext>
            </a:extLst>
          </p:cNvPr>
          <p:cNvSpPr txBox="1"/>
          <p:nvPr/>
        </p:nvSpPr>
        <p:spPr>
          <a:xfrm>
            <a:off x="2134706" y="1052290"/>
            <a:ext cx="2121093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메인페이지 동작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F9A377-0363-7E63-0A6F-EF28DDC0B406}"/>
              </a:ext>
            </a:extLst>
          </p:cNvPr>
          <p:cNvSpPr/>
          <p:nvPr/>
        </p:nvSpPr>
        <p:spPr>
          <a:xfrm>
            <a:off x="6321924" y="1693581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8F90D-8330-D7DE-A7AD-695E1574F913}"/>
              </a:ext>
            </a:extLst>
          </p:cNvPr>
          <p:cNvSpPr txBox="1"/>
          <p:nvPr/>
        </p:nvSpPr>
        <p:spPr>
          <a:xfrm>
            <a:off x="7891283" y="1052290"/>
            <a:ext cx="2307042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로그인페이지 동작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DBC47A-7EEE-C8B4-9CD9-01B6349AF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78" y="2109987"/>
            <a:ext cx="4605000" cy="37835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4823F4-DF78-E9D5-8CB0-6C62256F8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10" y="1862004"/>
            <a:ext cx="4511312" cy="42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8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Chap04. UI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 내비게이션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DA0BFF0B-24CE-2136-D879-115B65F7410F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6B8F8-CAEA-7795-4082-134BD930A611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D5B5EA-DAA6-EED6-A918-A52A18134BD3}"/>
              </a:ext>
            </a:extLst>
          </p:cNvPr>
          <p:cNvSpPr txBox="1"/>
          <p:nvPr/>
        </p:nvSpPr>
        <p:spPr>
          <a:xfrm>
            <a:off x="1878226" y="1030338"/>
            <a:ext cx="2634054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수강신청 페이지 동작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F9A377-0363-7E63-0A6F-EF28DDC0B406}"/>
              </a:ext>
            </a:extLst>
          </p:cNvPr>
          <p:cNvSpPr/>
          <p:nvPr/>
        </p:nvSpPr>
        <p:spPr>
          <a:xfrm>
            <a:off x="6321924" y="1693581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8F90D-8330-D7DE-A7AD-695E1574F913}"/>
              </a:ext>
            </a:extLst>
          </p:cNvPr>
          <p:cNvSpPr txBox="1"/>
          <p:nvPr/>
        </p:nvSpPr>
        <p:spPr>
          <a:xfrm>
            <a:off x="7727777" y="1058917"/>
            <a:ext cx="2634054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수강정정 페이지 동작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C0E2B8-AA5C-52CB-E3BD-0BD98EF0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45" y="1956878"/>
            <a:ext cx="3986634" cy="40897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7EB7D5-983A-8BF6-11D1-6ABF7AF24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30" y="1956878"/>
            <a:ext cx="2687251" cy="40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9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Chap04. UI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 내비게이션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DA0BFF0B-24CE-2136-D879-115B65F7410F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6B8F8-CAEA-7795-4082-134BD930A611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D5B5EA-DAA6-EED6-A918-A52A18134BD3}"/>
              </a:ext>
            </a:extLst>
          </p:cNvPr>
          <p:cNvSpPr txBox="1"/>
          <p:nvPr/>
        </p:nvSpPr>
        <p:spPr>
          <a:xfrm>
            <a:off x="1586479" y="1029519"/>
            <a:ext cx="3217547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개인정보변경 페이지 동작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5" name="직각 삼각형[R] 4">
            <a:extLst>
              <a:ext uri="{FF2B5EF4-FFF2-40B4-BE49-F238E27FC236}">
                <a16:creationId xmlns:a16="http://schemas.microsoft.com/office/drawing/2014/main" id="{758565FA-A34F-62AA-F6CB-3F6BBCB52E02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335CFB-394C-89FD-AA81-B4528C15C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61" y="1904691"/>
            <a:ext cx="4088581" cy="41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  <a:cs typeface="한컴돋움" panose="02030600000101010101" pitchFamily="18" charset="2"/>
              </a:rPr>
              <a:t>목 차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1E0CD0F5-BC25-A5BE-AAEA-ECF0AF2CCA4A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0529-4D72-12C0-B852-E2A65C0111BA}"/>
              </a:ext>
            </a:extLst>
          </p:cNvPr>
          <p:cNvSpPr txBox="1"/>
          <p:nvPr/>
        </p:nvSpPr>
        <p:spPr>
          <a:xfrm>
            <a:off x="792480" y="1836272"/>
            <a:ext cx="4515980" cy="388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01.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주제 및 선정이유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02.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벤치마킹 사이트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03.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04. UI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내비게이션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Chap 05.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데이터베이스</a:t>
            </a:r>
            <a:endParaRPr lang="en-US" altLang="ko-KR" sz="2800" b="1" dirty="0">
              <a:solidFill>
                <a:srgbClr val="FF0000"/>
              </a:solidFill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06.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725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F9FB5EF-7B34-9171-942A-C509DD38F1DE}"/>
              </a:ext>
            </a:extLst>
          </p:cNvPr>
          <p:cNvSpPr txBox="1"/>
          <p:nvPr/>
        </p:nvSpPr>
        <p:spPr>
          <a:xfrm>
            <a:off x="4737094" y="4873012"/>
            <a:ext cx="5945436" cy="15388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/>
              <a:t>dept </a:t>
            </a:r>
            <a:r>
              <a:rPr kumimoji="1" lang="ko-Kore-KR" altLang="en-US" sz="1400" b="1" dirty="0"/>
              <a:t>테이블 </a:t>
            </a:r>
            <a:r>
              <a:rPr kumimoji="1" lang="en-US" altLang="ko-Kore-KR" sz="1400" b="1" dirty="0"/>
              <a:t>– </a:t>
            </a:r>
            <a:r>
              <a:rPr kumimoji="1" lang="ko-Kore-KR" altLang="en-US" sz="1400" b="1" dirty="0"/>
              <a:t>학과 정보</a:t>
            </a:r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attribute</a:t>
            </a:r>
            <a:endParaRPr lang="en-US" altLang="ko-KR" sz="1200" b="1" dirty="0"/>
          </a:p>
          <a:p>
            <a:r>
              <a:rPr lang="en-US" altLang="ko-KR" sz="1200" dirty="0" err="1"/>
              <a:t>dept_no</a:t>
            </a:r>
            <a:r>
              <a:rPr lang="en-US" altLang="ko-KR" sz="1200" dirty="0"/>
              <a:t> : </a:t>
            </a:r>
            <a:r>
              <a:rPr lang="ko-KR" altLang="en-US" sz="1200" dirty="0"/>
              <a:t>학과코드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dept_name</a:t>
            </a:r>
            <a:r>
              <a:rPr lang="en-US" altLang="ko-KR" sz="1200" dirty="0"/>
              <a:t> : </a:t>
            </a:r>
            <a:r>
              <a:rPr lang="ko-KR" altLang="en-US" sz="1200" dirty="0"/>
              <a:t>학과이름</a:t>
            </a:r>
            <a:endParaRPr lang="en-US" altLang="ko-KR" sz="1200" dirty="0"/>
          </a:p>
          <a:p>
            <a:r>
              <a:rPr lang="en-US" altLang="ko-KR" sz="1200" dirty="0" err="1"/>
              <a:t>dept_proposer</a:t>
            </a:r>
            <a:r>
              <a:rPr lang="en-US" altLang="ko-KR" sz="1200" dirty="0"/>
              <a:t> : </a:t>
            </a:r>
            <a:r>
              <a:rPr lang="ko-KR" altLang="en-US" sz="1200" dirty="0"/>
              <a:t>학과인원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dept_personnel</a:t>
            </a:r>
            <a:r>
              <a:rPr lang="en-US" altLang="ko-KR" sz="1200" dirty="0"/>
              <a:t> : </a:t>
            </a:r>
            <a:r>
              <a:rPr lang="ko-KR" altLang="en-US" sz="1200" dirty="0"/>
              <a:t>학과정원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613E-756A-E00E-D200-5E0E810A562C}"/>
              </a:ext>
            </a:extLst>
          </p:cNvPr>
          <p:cNvSpPr txBox="1"/>
          <p:nvPr/>
        </p:nvSpPr>
        <p:spPr>
          <a:xfrm>
            <a:off x="1509470" y="3015589"/>
            <a:ext cx="91730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/>
              <a:t>subject </a:t>
            </a:r>
            <a:r>
              <a:rPr kumimoji="1" lang="ko-Kore-KR" altLang="en-US" sz="1400" b="1" dirty="0"/>
              <a:t>테이블 </a:t>
            </a:r>
            <a:r>
              <a:rPr kumimoji="1" lang="en-US" altLang="ko-Kore-KR" sz="1400" b="1" dirty="0"/>
              <a:t>– </a:t>
            </a:r>
            <a:r>
              <a:rPr kumimoji="1" lang="ko-Kore-KR" altLang="en-US" sz="1400" b="1" dirty="0"/>
              <a:t>과목 정보</a:t>
            </a:r>
            <a:endParaRPr kumimoji="1" lang="en-US" altLang="ko-Kore-KR" sz="1400" b="1" dirty="0"/>
          </a:p>
          <a:p>
            <a:endParaRPr kumimoji="1" lang="ko-Kore-KR" altLang="en-US" sz="1400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attribute</a:t>
            </a:r>
          </a:p>
          <a:p>
            <a:r>
              <a:rPr lang="en-US" altLang="ko-KR" sz="1200" dirty="0" err="1"/>
              <a:t>sub_no</a:t>
            </a:r>
            <a:r>
              <a:rPr lang="en-US" altLang="ko-KR" sz="1200" dirty="0"/>
              <a:t> : </a:t>
            </a:r>
            <a:r>
              <a:rPr lang="ko-KR" altLang="en-US" sz="1200" dirty="0"/>
              <a:t>과목코드</a:t>
            </a:r>
            <a:r>
              <a:rPr lang="en-US" altLang="ko-KR" sz="1200" dirty="0"/>
              <a:t> / </a:t>
            </a:r>
            <a:r>
              <a:rPr lang="en-US" altLang="ko-KR" sz="1200" dirty="0" err="1"/>
              <a:t>sub_name</a:t>
            </a:r>
            <a:r>
              <a:rPr lang="en-US" altLang="ko-KR" sz="1200" dirty="0"/>
              <a:t> : </a:t>
            </a:r>
            <a:r>
              <a:rPr lang="ko-KR" altLang="en-US" sz="1200" dirty="0"/>
              <a:t>과목이름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sub_grade</a:t>
            </a:r>
            <a:r>
              <a:rPr lang="en-US" altLang="ko-KR" sz="1200" dirty="0"/>
              <a:t> : </a:t>
            </a:r>
            <a:r>
              <a:rPr lang="ko-KR" altLang="en-US" sz="1200" dirty="0" err="1"/>
              <a:t>대상학년</a:t>
            </a:r>
            <a:r>
              <a:rPr lang="ko-KR" altLang="en-US" sz="1200" dirty="0"/>
              <a:t>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sub_dept</a:t>
            </a:r>
            <a:r>
              <a:rPr lang="en-US" altLang="ko-KR" sz="1200" dirty="0"/>
              <a:t> : </a:t>
            </a:r>
            <a:r>
              <a:rPr lang="ko-KR" altLang="en-US" sz="1200" dirty="0"/>
              <a:t>대상학과</a:t>
            </a:r>
            <a:endParaRPr lang="en-US" altLang="ko-KR" sz="1200" dirty="0"/>
          </a:p>
          <a:p>
            <a:r>
              <a:rPr lang="en-US" altLang="ko-KR" sz="1200" dirty="0" err="1"/>
              <a:t>sub_personel</a:t>
            </a:r>
            <a:r>
              <a:rPr lang="en-US" altLang="ko-KR" sz="1200" dirty="0"/>
              <a:t> : </a:t>
            </a:r>
            <a:r>
              <a:rPr lang="ko-KR" altLang="en-US" sz="1200" dirty="0"/>
              <a:t>수강정원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sub_proposer</a:t>
            </a:r>
            <a:r>
              <a:rPr lang="en-US" altLang="ko-KR" sz="1200" dirty="0"/>
              <a:t> : </a:t>
            </a:r>
            <a:r>
              <a:rPr lang="ko-KR" altLang="en-US" sz="1200" dirty="0"/>
              <a:t>신청인원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sub_score</a:t>
            </a:r>
            <a:r>
              <a:rPr lang="en-US" altLang="ko-KR" sz="1200" dirty="0"/>
              <a:t> : </a:t>
            </a:r>
            <a:r>
              <a:rPr lang="ko-KR" altLang="en-US" sz="1200" dirty="0"/>
              <a:t>학점</a:t>
            </a:r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5290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Chap05.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데이터베이스 </a:t>
            </a:r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테이블 정리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DA0BFF0B-24CE-2136-D879-115B65F7410F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73726E-5E53-5903-848D-F32C75E29E31}"/>
              </a:ext>
            </a:extLst>
          </p:cNvPr>
          <p:cNvSpPr txBox="1"/>
          <p:nvPr/>
        </p:nvSpPr>
        <p:spPr>
          <a:xfrm>
            <a:off x="1509470" y="1158875"/>
            <a:ext cx="91730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/>
              <a:t>student </a:t>
            </a:r>
            <a:r>
              <a:rPr kumimoji="1" lang="ko-Kore-KR" altLang="en-US" sz="1400" b="1" dirty="0"/>
              <a:t>테이블 </a:t>
            </a:r>
            <a:r>
              <a:rPr kumimoji="1" lang="en-US" altLang="ko-Kore-KR" sz="1400" b="1" dirty="0"/>
              <a:t>– </a:t>
            </a:r>
            <a:r>
              <a:rPr kumimoji="1" lang="ko-Kore-KR" altLang="en-US" sz="1400" b="1" dirty="0"/>
              <a:t>학생 신상 정보</a:t>
            </a:r>
            <a:endParaRPr kumimoji="1" lang="en-US" altLang="ko-Kore-KR" sz="1400" b="1" dirty="0"/>
          </a:p>
          <a:p>
            <a:endParaRPr kumimoji="1" lang="ko-Kore-KR" altLang="en-US" sz="1400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attribute</a:t>
            </a:r>
          </a:p>
          <a:p>
            <a:r>
              <a:rPr lang="en-US" altLang="ko-KR" sz="1200" dirty="0" err="1"/>
              <a:t>stu_no</a:t>
            </a:r>
            <a:r>
              <a:rPr lang="en-US" altLang="ko-KR" sz="1200" dirty="0"/>
              <a:t> : </a:t>
            </a:r>
            <a:r>
              <a:rPr lang="ko-KR" altLang="en-US" sz="1200" dirty="0"/>
              <a:t>학번</a:t>
            </a:r>
            <a:r>
              <a:rPr lang="en-US" altLang="ko-KR" sz="1200" dirty="0"/>
              <a:t> / </a:t>
            </a:r>
            <a:r>
              <a:rPr lang="en-US" altLang="ko-KR" sz="1200" dirty="0" err="1"/>
              <a:t>stu_name</a:t>
            </a:r>
            <a:r>
              <a:rPr lang="en-US" altLang="ko-KR" sz="1200" dirty="0"/>
              <a:t> : </a:t>
            </a:r>
            <a:r>
              <a:rPr lang="ko-KR" altLang="en-US" sz="1200" dirty="0"/>
              <a:t>학생이름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en-US" altLang="ko-KR" sz="1200" dirty="0"/>
              <a:t>password : 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(</a:t>
            </a:r>
            <a:r>
              <a:rPr lang="ko-KR" altLang="en-US" sz="1200" dirty="0"/>
              <a:t>암호화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err="1"/>
              <a:t>stu_grade</a:t>
            </a:r>
            <a:r>
              <a:rPr lang="en-US" altLang="ko-KR" sz="1200" dirty="0"/>
              <a:t> : </a:t>
            </a:r>
            <a:r>
              <a:rPr lang="ko-KR" altLang="en-US" sz="1200" dirty="0" err="1"/>
              <a:t>학생학년</a:t>
            </a:r>
            <a:r>
              <a:rPr lang="ko-KR" altLang="en-US" sz="1200" dirty="0"/>
              <a:t>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stu_dept</a:t>
            </a:r>
            <a:r>
              <a:rPr lang="en-US" altLang="ko-KR" sz="1200" dirty="0"/>
              <a:t> : </a:t>
            </a:r>
            <a:r>
              <a:rPr lang="ko-KR" altLang="en-US" sz="1200" dirty="0"/>
              <a:t>학생학과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stu_hp</a:t>
            </a:r>
            <a:r>
              <a:rPr lang="en-US" altLang="ko-KR" sz="1200" dirty="0"/>
              <a:t> : </a:t>
            </a:r>
            <a:r>
              <a:rPr lang="ko-KR" altLang="en-US" sz="1200" dirty="0"/>
              <a:t>학생전화번호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stu_birth</a:t>
            </a:r>
            <a:r>
              <a:rPr lang="en-US" altLang="ko-KR" sz="1200" dirty="0"/>
              <a:t> : </a:t>
            </a:r>
            <a:r>
              <a:rPr lang="ko-KR" altLang="en-US" sz="1200" dirty="0" err="1"/>
              <a:t>학생생년월일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E2FFC-1304-557B-89C9-035CB4165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47" y="3462008"/>
            <a:ext cx="8995965" cy="656209"/>
          </a:xfrm>
          <a:prstGeom prst="rect">
            <a:avLst/>
          </a:prstGeom>
          <a:ln w="28575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8706D1-373B-1E11-8C2F-CCB19838967B}"/>
              </a:ext>
            </a:extLst>
          </p:cNvPr>
          <p:cNvSpPr txBox="1"/>
          <p:nvPr/>
        </p:nvSpPr>
        <p:spPr>
          <a:xfrm>
            <a:off x="1509470" y="4873012"/>
            <a:ext cx="3109515" cy="15388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 err="1"/>
              <a:t>enrol</a:t>
            </a:r>
            <a:r>
              <a:rPr kumimoji="1" lang="en-US" altLang="ko-Kore-KR" sz="1400" b="1" dirty="0"/>
              <a:t> </a:t>
            </a:r>
            <a:r>
              <a:rPr kumimoji="1" lang="ko-Kore-KR" altLang="en-US" sz="1400" b="1" dirty="0"/>
              <a:t>테이블 </a:t>
            </a:r>
            <a:r>
              <a:rPr kumimoji="1" lang="en-US" altLang="ko-Kore-KR" sz="1400" b="1" dirty="0"/>
              <a:t>– </a:t>
            </a:r>
            <a:r>
              <a:rPr kumimoji="1" lang="ko-Kore-KR" altLang="en-US" sz="1400" b="1" dirty="0"/>
              <a:t>수강신청 정보</a:t>
            </a:r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attribute</a:t>
            </a:r>
          </a:p>
          <a:p>
            <a:r>
              <a:rPr lang="en-US" altLang="ko-KR" sz="1200" dirty="0" err="1"/>
              <a:t>stu_no</a:t>
            </a:r>
            <a:r>
              <a:rPr lang="en-US" altLang="ko-KR" sz="1200" dirty="0"/>
              <a:t> : </a:t>
            </a:r>
            <a:r>
              <a:rPr lang="ko-KR" altLang="en-US" sz="1200" dirty="0"/>
              <a:t>학번</a:t>
            </a:r>
            <a:r>
              <a:rPr lang="en-US" altLang="ko-KR" sz="1200" dirty="0"/>
              <a:t> / </a:t>
            </a:r>
            <a:r>
              <a:rPr lang="en-US" altLang="ko-KR" sz="1200" dirty="0" err="1"/>
              <a:t>sub_no</a:t>
            </a:r>
            <a:r>
              <a:rPr lang="en-US" altLang="ko-KR" sz="1200" dirty="0"/>
              <a:t> : </a:t>
            </a:r>
            <a:r>
              <a:rPr lang="ko-KR" altLang="en-US" sz="1200" dirty="0"/>
              <a:t>과목코드</a:t>
            </a:r>
            <a:endParaRPr lang="en-US" altLang="ko-KR" sz="1100" dirty="0"/>
          </a:p>
          <a:p>
            <a:r>
              <a:rPr lang="en-US" altLang="ko-Kore-KR" sz="1200" b="1" i="0" dirty="0">
                <a:solidFill>
                  <a:srgbClr val="FF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※ </a:t>
            </a:r>
            <a:r>
              <a:rPr lang="ko-KR" altLang="en-US" sz="1200" dirty="0">
                <a:solidFill>
                  <a:srgbClr val="FF0000"/>
                </a:solidFill>
              </a:rPr>
              <a:t>학생이 수강신청을 한 정보가 저장된다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2D0C300-A47D-55D3-29FC-25AD3BA8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87" y="1537428"/>
            <a:ext cx="9018826" cy="658150"/>
          </a:xfrm>
          <a:prstGeom prst="rect">
            <a:avLst/>
          </a:prstGeom>
          <a:ln w="28575"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E9A0252-350F-C8D7-5DBB-93D027529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480" y="5211930"/>
            <a:ext cx="2972355" cy="535269"/>
          </a:xfrm>
          <a:prstGeom prst="rect">
            <a:avLst/>
          </a:prstGeom>
          <a:ln w="28575"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6C995D-08E5-5F2A-1AE1-944E9B4C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105" y="5216685"/>
            <a:ext cx="5765448" cy="530514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57305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DC9D0-DB78-1285-31B5-1D77DF3C5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2" y="1403154"/>
            <a:ext cx="5445760" cy="45635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4209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Chap05.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데이터베이스 </a:t>
            </a:r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– ERD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3B3A3-8022-B1CB-54EF-F4BED2BA58C2}"/>
              </a:ext>
            </a:extLst>
          </p:cNvPr>
          <p:cNvSpPr txBox="1"/>
          <p:nvPr/>
        </p:nvSpPr>
        <p:spPr>
          <a:xfrm>
            <a:off x="2738401" y="6085810"/>
            <a:ext cx="179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수강신청 </a:t>
            </a:r>
            <a:r>
              <a:rPr kumimoji="1" lang="en-US" altLang="ko-Kore-KR" sz="1400" dirty="0"/>
              <a:t>DB ERD</a:t>
            </a:r>
            <a:endParaRPr kumimoji="1" lang="ko-Kore-KR" altLang="en-US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58C491-B020-45B0-02A7-1BD3D9B198B1}"/>
              </a:ext>
            </a:extLst>
          </p:cNvPr>
          <p:cNvGrpSpPr/>
          <p:nvPr/>
        </p:nvGrpSpPr>
        <p:grpSpPr>
          <a:xfrm>
            <a:off x="2874250" y="1076923"/>
            <a:ext cx="6997620" cy="781168"/>
            <a:chOff x="-880109" y="983221"/>
            <a:chExt cx="12492649" cy="78116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E751D8C-F18A-7BF9-5C01-F3ED8CAEB092}"/>
                </a:ext>
              </a:extLst>
            </p:cNvPr>
            <p:cNvGrpSpPr/>
            <p:nvPr/>
          </p:nvGrpSpPr>
          <p:grpSpPr>
            <a:xfrm>
              <a:off x="-880109" y="1229443"/>
              <a:ext cx="7289618" cy="534946"/>
              <a:chOff x="-880109" y="1229443"/>
              <a:chExt cx="7289618" cy="534946"/>
            </a:xfrm>
          </p:grpSpPr>
          <p:cxnSp>
            <p:nvCxnSpPr>
              <p:cNvPr id="19" name="직선 연결선 10">
                <a:extLst>
                  <a:ext uri="{FF2B5EF4-FFF2-40B4-BE49-F238E27FC236}">
                    <a16:creationId xmlns:a16="http://schemas.microsoft.com/office/drawing/2014/main" id="{EF0F28B6-7C39-0AAE-5731-DFC509CF05DB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V="1">
                <a:off x="-767173" y="1229443"/>
                <a:ext cx="7176682" cy="406868"/>
              </a:xfrm>
              <a:prstGeom prst="bentConnector3">
                <a:avLst>
                  <a:gd name="adj1" fmla="val 17870"/>
                </a:avLst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70">
                <a:extLst>
                  <a:ext uri="{FF2B5EF4-FFF2-40B4-BE49-F238E27FC236}">
                    <a16:creationId xmlns:a16="http://schemas.microsoft.com/office/drawing/2014/main" id="{00787AE0-C27A-CE98-F24B-8C80D6E80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80109" y="1475107"/>
                <a:ext cx="10908" cy="289282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48CE87-2C9C-8B62-BCF1-49ACF878705B}"/>
                </a:ext>
              </a:extLst>
            </p:cNvPr>
            <p:cNvSpPr txBox="1"/>
            <p:nvPr/>
          </p:nvSpPr>
          <p:spPr>
            <a:xfrm>
              <a:off x="6409509" y="983221"/>
              <a:ext cx="5203031" cy="4924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B0F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subject </a:t>
              </a:r>
              <a:r>
                <a:rPr lang="ko-KR" altLang="en-US" sz="1400" b="1" dirty="0"/>
                <a:t>테이블</a:t>
              </a:r>
              <a:endParaRPr lang="en-US" altLang="ko-KR" sz="1400" b="1" dirty="0"/>
            </a:p>
            <a:p>
              <a:r>
                <a:rPr lang="en-US" altLang="ko-KR" sz="1200" dirty="0" err="1"/>
                <a:t>sub_no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과목코드</a:t>
              </a:r>
              <a:r>
                <a:rPr lang="en-US" altLang="ko-KR" sz="1200" dirty="0"/>
                <a:t>)</a:t>
              </a:r>
              <a:r>
                <a:rPr lang="ko-KR" altLang="en-US" sz="1200" dirty="0" err="1"/>
                <a:t>를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primary key</a:t>
              </a:r>
              <a:r>
                <a:rPr lang="ko-KR" altLang="en-US" sz="1200" dirty="0"/>
                <a:t>로 사용</a:t>
              </a:r>
              <a:endParaRPr lang="en-US" altLang="ko-KR" sz="11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920571C-2B0A-F734-6B16-35967362CFFD}"/>
              </a:ext>
            </a:extLst>
          </p:cNvPr>
          <p:cNvGrpSpPr/>
          <p:nvPr/>
        </p:nvGrpSpPr>
        <p:grpSpPr>
          <a:xfrm>
            <a:off x="5566255" y="1585372"/>
            <a:ext cx="4345225" cy="1007839"/>
            <a:chOff x="3855136" y="467825"/>
            <a:chExt cx="7757404" cy="100783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D736AE8-428C-9974-BA4F-5FD1B35BAD64}"/>
                </a:ext>
              </a:extLst>
            </p:cNvPr>
            <p:cNvGrpSpPr/>
            <p:nvPr/>
          </p:nvGrpSpPr>
          <p:grpSpPr>
            <a:xfrm>
              <a:off x="3855136" y="467825"/>
              <a:ext cx="2554373" cy="761618"/>
              <a:chOff x="3855136" y="467825"/>
              <a:chExt cx="2554373" cy="761618"/>
            </a:xfrm>
          </p:grpSpPr>
          <p:cxnSp>
            <p:nvCxnSpPr>
              <p:cNvPr id="29" name="직선 연결선 10">
                <a:extLst>
                  <a:ext uri="{FF2B5EF4-FFF2-40B4-BE49-F238E27FC236}">
                    <a16:creationId xmlns:a16="http://schemas.microsoft.com/office/drawing/2014/main" id="{0CA50FA6-1129-58A5-3095-3478A9BD62C6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>
                <a:off x="3947667" y="643585"/>
                <a:ext cx="2461842" cy="585858"/>
              </a:xfrm>
              <a:prstGeom prst="bentConnector3">
                <a:avLst>
                  <a:gd name="adj1" fmla="val 60775"/>
                </a:avLst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70">
                <a:extLst>
                  <a:ext uri="{FF2B5EF4-FFF2-40B4-BE49-F238E27FC236}">
                    <a16:creationId xmlns:a16="http://schemas.microsoft.com/office/drawing/2014/main" id="{DB415F35-6405-2DEB-6319-97B2099ED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5136" y="467825"/>
                <a:ext cx="10908" cy="289282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B537C0-F7EF-1933-FE5B-6E6E170641CF}"/>
                </a:ext>
              </a:extLst>
            </p:cNvPr>
            <p:cNvSpPr txBox="1"/>
            <p:nvPr/>
          </p:nvSpPr>
          <p:spPr>
            <a:xfrm>
              <a:off x="6409509" y="983221"/>
              <a:ext cx="5203031" cy="4924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B0F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student </a:t>
              </a:r>
              <a:r>
                <a:rPr lang="ko-KR" altLang="en-US" sz="1400" b="1" dirty="0"/>
                <a:t>테이블</a:t>
              </a:r>
              <a:endParaRPr lang="en-US" altLang="ko-KR" sz="1400" b="1" dirty="0"/>
            </a:p>
            <a:p>
              <a:r>
                <a:rPr lang="en-US" altLang="ko-KR" sz="1200" dirty="0" err="1"/>
                <a:t>stu_no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학번</a:t>
              </a:r>
              <a:r>
                <a:rPr lang="en-US" altLang="ko-KR" sz="1200" dirty="0"/>
                <a:t>)</a:t>
              </a:r>
              <a:r>
                <a:rPr lang="ko-KR" altLang="en-US" sz="1200" dirty="0" err="1"/>
                <a:t>를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primary key</a:t>
              </a:r>
              <a:r>
                <a:rPr lang="ko-KR" altLang="en-US" sz="1200" dirty="0"/>
                <a:t>로 사용</a:t>
              </a:r>
              <a:endParaRPr lang="en-US" altLang="ko-KR" sz="1100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D1F273B4-2BE8-EE66-E0D3-9DD6DA3E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3" y="4697730"/>
            <a:ext cx="1566849" cy="1136636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D9347397-6552-9718-EA13-B514D8AF1CB0}"/>
              </a:ext>
            </a:extLst>
          </p:cNvPr>
          <p:cNvGrpSpPr/>
          <p:nvPr/>
        </p:nvGrpSpPr>
        <p:grpSpPr>
          <a:xfrm>
            <a:off x="4133942" y="2972403"/>
            <a:ext cx="5769918" cy="2128815"/>
            <a:chOff x="1311674" y="983221"/>
            <a:chExt cx="10300866" cy="212881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2CB6440-1BBE-7BE0-11CF-0A6F182F95CC}"/>
                </a:ext>
              </a:extLst>
            </p:cNvPr>
            <p:cNvGrpSpPr/>
            <p:nvPr/>
          </p:nvGrpSpPr>
          <p:grpSpPr>
            <a:xfrm>
              <a:off x="1311674" y="1768051"/>
              <a:ext cx="5097835" cy="1343985"/>
              <a:chOff x="1311674" y="1768051"/>
              <a:chExt cx="5097835" cy="1343985"/>
            </a:xfrm>
          </p:grpSpPr>
          <p:cxnSp>
            <p:nvCxnSpPr>
              <p:cNvPr id="46" name="직선 연결선 10">
                <a:extLst>
                  <a:ext uri="{FF2B5EF4-FFF2-40B4-BE49-F238E27FC236}">
                    <a16:creationId xmlns:a16="http://schemas.microsoft.com/office/drawing/2014/main" id="{DFB14D43-4B50-ECDE-A396-203F48CAC8F0}"/>
                  </a:ext>
                </a:extLst>
              </p:cNvPr>
              <p:cNvCxnSpPr>
                <a:cxnSpLocks/>
                <a:endCxn id="45" idx="1"/>
              </p:cNvCxnSpPr>
              <p:nvPr/>
            </p:nvCxnSpPr>
            <p:spPr>
              <a:xfrm flipV="1">
                <a:off x="1427141" y="1768051"/>
                <a:ext cx="4982368" cy="122422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70">
                <a:extLst>
                  <a:ext uri="{FF2B5EF4-FFF2-40B4-BE49-F238E27FC236}">
                    <a16:creationId xmlns:a16="http://schemas.microsoft.com/office/drawing/2014/main" id="{763E5DE6-2679-8790-8293-DD00AD07A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1674" y="2822754"/>
                <a:ext cx="10908" cy="289282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2F6A4B-3263-54D3-9E93-0E5BB88DFAA6}"/>
                </a:ext>
              </a:extLst>
            </p:cNvPr>
            <p:cNvSpPr txBox="1"/>
            <p:nvPr/>
          </p:nvSpPr>
          <p:spPr>
            <a:xfrm>
              <a:off x="6409509" y="983221"/>
              <a:ext cx="5203031" cy="15696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B0F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/>
                <a:t>enrol</a:t>
              </a:r>
              <a:r>
                <a:rPr lang="en-US" altLang="ko-KR" sz="1400" b="1" dirty="0"/>
                <a:t> </a:t>
              </a:r>
              <a:r>
                <a:rPr lang="ko-KR" altLang="en-US" sz="1400" b="1" dirty="0"/>
                <a:t>테이블</a:t>
              </a:r>
              <a:endParaRPr lang="en-US" altLang="ko-KR" sz="1400" b="1" dirty="0"/>
            </a:p>
            <a:p>
              <a:r>
                <a:rPr lang="en-US" altLang="ko-KR" sz="1200" dirty="0" err="1"/>
                <a:t>stu_no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sub_no</a:t>
              </a:r>
              <a:r>
                <a:rPr lang="ko-KR" altLang="en-US" sz="1200" dirty="0" err="1"/>
                <a:t>를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r>
                <a:rPr lang="en-US" altLang="ko-KR" sz="1200" dirty="0"/>
                <a:t>primary key</a:t>
              </a:r>
              <a:r>
                <a:rPr lang="ko-KR" altLang="en-US" sz="1200" dirty="0"/>
                <a:t>로 사용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복합키</a:t>
              </a:r>
              <a:r>
                <a:rPr lang="en-US" altLang="ko-KR" sz="1200" dirty="0"/>
                <a:t>)</a:t>
              </a:r>
            </a:p>
            <a:p>
              <a:endParaRPr lang="en-US" altLang="ko-KR" sz="1200" dirty="0"/>
            </a:p>
            <a:p>
              <a:r>
                <a:rPr lang="en-US" altLang="ko-KR" sz="1200" dirty="0" err="1"/>
                <a:t>stu_no</a:t>
              </a:r>
              <a:r>
                <a:rPr lang="en-US" altLang="ko-KR" sz="1200" dirty="0"/>
                <a:t> : student </a:t>
              </a:r>
              <a:r>
                <a:rPr lang="ko-KR" altLang="en-US" sz="1200" dirty="0"/>
                <a:t>테이블의 </a:t>
              </a:r>
              <a:r>
                <a:rPr lang="en-US" altLang="ko-KR" sz="1200" dirty="0" err="1"/>
                <a:t>stu_no</a:t>
              </a:r>
              <a:r>
                <a:rPr lang="ko-KR" altLang="en-US" sz="1200" dirty="0" err="1"/>
                <a:t>를</a:t>
              </a:r>
              <a:endParaRPr lang="en-US" altLang="ko-KR" sz="1200" dirty="0"/>
            </a:p>
            <a:p>
              <a:r>
                <a:rPr lang="en-US" altLang="ko-KR" sz="1200" dirty="0"/>
                <a:t>          </a:t>
              </a:r>
              <a:r>
                <a:rPr lang="ko-KR" altLang="en-US" sz="1200" dirty="0"/>
                <a:t> 참조하는 </a:t>
              </a:r>
              <a:r>
                <a:rPr lang="ko-KR" altLang="en-US" sz="1200" dirty="0" err="1"/>
                <a:t>외래키</a:t>
              </a:r>
              <a:endParaRPr lang="en-US" altLang="ko-KR" sz="1200" dirty="0"/>
            </a:p>
            <a:p>
              <a:r>
                <a:rPr lang="en-US" altLang="ko-KR" sz="1100" dirty="0" err="1"/>
                <a:t>sub_no</a:t>
              </a:r>
              <a:r>
                <a:rPr lang="en-US" altLang="ko-KR" sz="1100" dirty="0"/>
                <a:t> : subject </a:t>
              </a:r>
              <a:r>
                <a:rPr lang="ko-KR" altLang="en-US" sz="1100" dirty="0"/>
                <a:t>테이블의 </a:t>
              </a:r>
              <a:r>
                <a:rPr lang="en-US" altLang="ko-KR" sz="1100" dirty="0" err="1"/>
                <a:t>sub_no</a:t>
              </a:r>
              <a:r>
                <a:rPr lang="ko-KR" altLang="en-US" sz="1100" dirty="0" err="1"/>
                <a:t>를</a:t>
              </a:r>
              <a:endParaRPr lang="en-US" altLang="ko-KR" sz="1100" dirty="0"/>
            </a:p>
            <a:p>
              <a:r>
                <a:rPr lang="en-US" altLang="ko-KR" sz="1100" dirty="0"/>
                <a:t>          </a:t>
              </a:r>
              <a:r>
                <a:rPr lang="ko-KR" altLang="en-US" sz="1100" dirty="0"/>
                <a:t> 참조하는 </a:t>
              </a:r>
              <a:r>
                <a:rPr lang="ko-KR" altLang="en-US" sz="1100" dirty="0" err="1"/>
                <a:t>외래키</a:t>
              </a:r>
              <a:endParaRPr lang="en-US" altLang="ko-K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590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  <a:cs typeface="한컴돋움" panose="02030600000101010101" pitchFamily="18" charset="2"/>
              </a:rPr>
              <a:t>목 차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1E0CD0F5-BC25-A5BE-AAEA-ECF0AF2CCA4A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0529-4D72-12C0-B852-E2A65C0111BA}"/>
              </a:ext>
            </a:extLst>
          </p:cNvPr>
          <p:cNvSpPr txBox="1"/>
          <p:nvPr/>
        </p:nvSpPr>
        <p:spPr>
          <a:xfrm>
            <a:off x="792480" y="1836272"/>
            <a:ext cx="4515980" cy="388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01.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주제 및 선정이유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02.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벤치마킹 사이트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03.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04. UI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내비게이션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05.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데이터베이스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06.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037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  <a:cs typeface="한컴돋움" panose="02030600000101010101" pitchFamily="18" charset="2"/>
              </a:rPr>
              <a:t>목 차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1E0CD0F5-BC25-A5BE-AAEA-ECF0AF2CCA4A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0529-4D72-12C0-B852-E2A65C0111BA}"/>
              </a:ext>
            </a:extLst>
          </p:cNvPr>
          <p:cNvSpPr txBox="1"/>
          <p:nvPr/>
        </p:nvSpPr>
        <p:spPr>
          <a:xfrm>
            <a:off x="792480" y="1836272"/>
            <a:ext cx="4515980" cy="388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01.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주제 및 선정이유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02.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벤치마킹 사이트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03.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04. UI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내비게이션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05.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데이터베이스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Chap 06.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800" b="1" dirty="0">
              <a:solidFill>
                <a:srgbClr val="FF0000"/>
              </a:solidFill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04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409093-5BB4-B5D3-81F3-5A5924F0D853}"/>
              </a:ext>
            </a:extLst>
          </p:cNvPr>
          <p:cNvSpPr/>
          <p:nvPr/>
        </p:nvSpPr>
        <p:spPr>
          <a:xfrm>
            <a:off x="6321924" y="1693581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5B3F-E3EC-BB96-C9AB-62E569638425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Chap06.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627BB3-62D9-EF39-0DAD-DEAA0C6DC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4" y="1872809"/>
            <a:ext cx="5124216" cy="4257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E8691-916F-6D48-A864-886A43CEC8D9}"/>
              </a:ext>
            </a:extLst>
          </p:cNvPr>
          <p:cNvSpPr txBox="1"/>
          <p:nvPr/>
        </p:nvSpPr>
        <p:spPr>
          <a:xfrm>
            <a:off x="1835745" y="1052290"/>
            <a:ext cx="2719014" cy="49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메인페이지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- </a:t>
            </a: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미로그인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F6238-28B1-92F9-62BA-095B7B11D12F}"/>
              </a:ext>
            </a:extLst>
          </p:cNvPr>
          <p:cNvSpPr txBox="1"/>
          <p:nvPr/>
        </p:nvSpPr>
        <p:spPr>
          <a:xfrm>
            <a:off x="7823799" y="1017869"/>
            <a:ext cx="2462534" cy="49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메인페이지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- </a:t>
            </a: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로그인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1794CC-A041-D560-AF27-EF6D1CEAA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95" y="1894158"/>
            <a:ext cx="5124217" cy="425084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7AB7EA-E8CC-0A16-3F31-6A0F5B56C15F}"/>
              </a:ext>
            </a:extLst>
          </p:cNvPr>
          <p:cNvSpPr/>
          <p:nvPr/>
        </p:nvSpPr>
        <p:spPr>
          <a:xfrm>
            <a:off x="6886574" y="4314826"/>
            <a:ext cx="428625" cy="385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5AF06D-91C3-291C-75BD-C970CF461C7B}"/>
              </a:ext>
            </a:extLst>
          </p:cNvPr>
          <p:cNvSpPr/>
          <p:nvPr/>
        </p:nvSpPr>
        <p:spPr>
          <a:xfrm>
            <a:off x="8630466" y="5768769"/>
            <a:ext cx="827860" cy="274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958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409093-5BB4-B5D3-81F3-5A5924F0D853}"/>
              </a:ext>
            </a:extLst>
          </p:cNvPr>
          <p:cNvSpPr/>
          <p:nvPr/>
        </p:nvSpPr>
        <p:spPr>
          <a:xfrm>
            <a:off x="6321924" y="1693581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5B3F-E3EC-BB96-C9AB-62E569638425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Chap06.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E8691-916F-6D48-A864-886A43CEC8D9}"/>
              </a:ext>
            </a:extLst>
          </p:cNvPr>
          <p:cNvSpPr txBox="1"/>
          <p:nvPr/>
        </p:nvSpPr>
        <p:spPr>
          <a:xfrm>
            <a:off x="931651" y="1038472"/>
            <a:ext cx="4527201" cy="49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메인페이지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미로그인 시 메뉴바 이동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F6238-28B1-92F9-62BA-095B7B11D12F}"/>
              </a:ext>
            </a:extLst>
          </p:cNvPr>
          <p:cNvSpPr txBox="1"/>
          <p:nvPr/>
        </p:nvSpPr>
        <p:spPr>
          <a:xfrm>
            <a:off x="8183029" y="1038472"/>
            <a:ext cx="172354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로그인페이지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E9B126-5445-0DAE-114A-4CFBA8CDC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3" y="1872809"/>
            <a:ext cx="5124216" cy="42579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A5BC66-BE6F-A051-624B-E4F186D0EB4F}"/>
              </a:ext>
            </a:extLst>
          </p:cNvPr>
          <p:cNvSpPr/>
          <p:nvPr/>
        </p:nvSpPr>
        <p:spPr>
          <a:xfrm>
            <a:off x="2404034" y="1829945"/>
            <a:ext cx="1582179" cy="6523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61594E-F81B-A9BF-7D0F-99EC2365F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958" y="1872809"/>
            <a:ext cx="5124216" cy="425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0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409093-5BB4-B5D3-81F3-5A5924F0D853}"/>
              </a:ext>
            </a:extLst>
          </p:cNvPr>
          <p:cNvSpPr/>
          <p:nvPr/>
        </p:nvSpPr>
        <p:spPr>
          <a:xfrm>
            <a:off x="6321924" y="1693581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5B3F-E3EC-BB96-C9AB-62E569638425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Chap06.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E8691-916F-6D48-A864-886A43CEC8D9}"/>
              </a:ext>
            </a:extLst>
          </p:cNvPr>
          <p:cNvSpPr txBox="1"/>
          <p:nvPr/>
        </p:nvSpPr>
        <p:spPr>
          <a:xfrm>
            <a:off x="1351639" y="1038472"/>
            <a:ext cx="3687228" cy="49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로그인페이지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학번 조회 팝업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F6238-28B1-92F9-62BA-095B7B11D12F}"/>
              </a:ext>
            </a:extLst>
          </p:cNvPr>
          <p:cNvSpPr txBox="1"/>
          <p:nvPr/>
        </p:nvSpPr>
        <p:spPr>
          <a:xfrm>
            <a:off x="6954971" y="1038472"/>
            <a:ext cx="4200189" cy="49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로그인페이지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비밀번호 찾기 팝업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B2A412-8C78-5C26-2774-E4BCB26BC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6" y="1843695"/>
            <a:ext cx="3248005" cy="27656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C257BF-7544-F233-8368-A7BD7E88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5" y="4714141"/>
            <a:ext cx="4167186" cy="14338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72C353-3496-636A-E757-2983047FF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9" y="1830893"/>
            <a:ext cx="3248005" cy="27732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DA1EC8-02DA-9B37-2FF8-CB1566FEE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35" y="4712843"/>
            <a:ext cx="4167186" cy="14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1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5B3F-E3EC-BB96-C9AB-62E569638425}"/>
              </a:ext>
            </a:extLst>
          </p:cNvPr>
          <p:cNvSpPr/>
          <p:nvPr/>
        </p:nvSpPr>
        <p:spPr>
          <a:xfrm>
            <a:off x="448344" y="1724003"/>
            <a:ext cx="11295311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Chap06.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E8691-916F-6D48-A864-886A43CEC8D9}"/>
              </a:ext>
            </a:extLst>
          </p:cNvPr>
          <p:cNvSpPr txBox="1"/>
          <p:nvPr/>
        </p:nvSpPr>
        <p:spPr>
          <a:xfrm>
            <a:off x="6506704" y="2102818"/>
            <a:ext cx="4020652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latin typeface="+mn-ea"/>
                <a:cs typeface="함초롬돋움" panose="02030504000101010101" pitchFamily="18" charset="-127"/>
              </a:rPr>
              <a:t>미선택 시 </a:t>
            </a:r>
            <a:r>
              <a:rPr lang="en-US" altLang="ko-Kore-KR" sz="1600" dirty="0">
                <a:latin typeface="+mn-ea"/>
                <a:cs typeface="함초롬돋움" panose="02030504000101010101" pitchFamily="18" charset="-127"/>
              </a:rPr>
              <a:t>-</a:t>
            </a:r>
            <a:r>
              <a:rPr lang="en-US" altLang="ko-KR" sz="1600" dirty="0">
                <a:latin typeface="+mn-ea"/>
                <a:cs typeface="함초롬돋움" panose="02030504000101010101" pitchFamily="18" charset="-127"/>
              </a:rPr>
              <a:t>&gt; alert</a:t>
            </a:r>
            <a:r>
              <a:rPr lang="ko-KR" altLang="en-US" sz="1600" dirty="0">
                <a:latin typeface="+mn-ea"/>
                <a:cs typeface="함초롬돋움" panose="02030504000101010101" pitchFamily="18" charset="-127"/>
              </a:rPr>
              <a:t>창 이후 수강신청페이지</a:t>
            </a:r>
            <a:endParaRPr lang="en-US" altLang="ko-KR" sz="16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C492A-7DA8-B4D3-7449-CFCA73E07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7" y="1827830"/>
            <a:ext cx="5177791" cy="43478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BA95D1-9C53-FC37-C529-02A616439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34" y="4491444"/>
            <a:ext cx="4651553" cy="13571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D8872E-4B0C-84C9-FEBC-D309BCB8C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04" y="2612137"/>
            <a:ext cx="4651554" cy="1357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365F57-4950-335F-D982-0D1F800D1D04}"/>
              </a:ext>
            </a:extLst>
          </p:cNvPr>
          <p:cNvSpPr txBox="1"/>
          <p:nvPr/>
        </p:nvSpPr>
        <p:spPr>
          <a:xfrm>
            <a:off x="4758867" y="997221"/>
            <a:ext cx="2050561" cy="49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수강신청페이지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23D2E6-481B-0219-F9E8-86CE68D575FB}"/>
              </a:ext>
            </a:extLst>
          </p:cNvPr>
          <p:cNvSpPr txBox="1"/>
          <p:nvPr/>
        </p:nvSpPr>
        <p:spPr>
          <a:xfrm>
            <a:off x="6476434" y="4057438"/>
            <a:ext cx="3815468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latin typeface="+mn-ea"/>
                <a:cs typeface="함초롬돋움" panose="02030504000101010101" pitchFamily="18" charset="-127"/>
              </a:rPr>
              <a:t>선택 시 </a:t>
            </a:r>
            <a:r>
              <a:rPr lang="en-US" altLang="ko-Kore-KR" sz="1600" dirty="0">
                <a:latin typeface="+mn-ea"/>
                <a:cs typeface="함초롬돋움" panose="02030504000101010101" pitchFamily="18" charset="-127"/>
              </a:rPr>
              <a:t>-</a:t>
            </a:r>
            <a:r>
              <a:rPr lang="en-US" altLang="ko-KR" sz="1600" dirty="0">
                <a:latin typeface="+mn-ea"/>
                <a:cs typeface="함초롬돋움" panose="02030504000101010101" pitchFamily="18" charset="-127"/>
              </a:rPr>
              <a:t>&gt; alert</a:t>
            </a:r>
            <a:r>
              <a:rPr lang="ko-KR" altLang="en-US" sz="1600" dirty="0">
                <a:latin typeface="+mn-ea"/>
                <a:cs typeface="함초롬돋움" panose="02030504000101010101" pitchFamily="18" charset="-127"/>
              </a:rPr>
              <a:t>창 이후 수강확인페이지</a:t>
            </a:r>
            <a:endParaRPr lang="en-US" altLang="ko-KR" sz="1600" dirty="0"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606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5B3F-E3EC-BB96-C9AB-62E569638425}"/>
              </a:ext>
            </a:extLst>
          </p:cNvPr>
          <p:cNvSpPr/>
          <p:nvPr/>
        </p:nvSpPr>
        <p:spPr>
          <a:xfrm>
            <a:off x="448344" y="1724003"/>
            <a:ext cx="11295311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Chap06.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E8691-916F-6D48-A864-886A43CEC8D9}"/>
              </a:ext>
            </a:extLst>
          </p:cNvPr>
          <p:cNvSpPr txBox="1"/>
          <p:nvPr/>
        </p:nvSpPr>
        <p:spPr>
          <a:xfrm>
            <a:off x="5947567" y="1884896"/>
            <a:ext cx="4020652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latin typeface="+mn-ea"/>
                <a:cs typeface="함초롬돋움" panose="02030504000101010101" pitchFamily="18" charset="-127"/>
              </a:rPr>
              <a:t>미선택 시 </a:t>
            </a:r>
            <a:r>
              <a:rPr lang="en-US" altLang="ko-Kore-KR" sz="1600" dirty="0">
                <a:latin typeface="+mn-ea"/>
                <a:cs typeface="함초롬돋움" panose="02030504000101010101" pitchFamily="18" charset="-127"/>
              </a:rPr>
              <a:t>-</a:t>
            </a:r>
            <a:r>
              <a:rPr lang="en-US" altLang="ko-KR" sz="1600" dirty="0">
                <a:latin typeface="+mn-ea"/>
                <a:cs typeface="함초롬돋움" panose="02030504000101010101" pitchFamily="18" charset="-127"/>
              </a:rPr>
              <a:t>&gt; alert</a:t>
            </a:r>
            <a:r>
              <a:rPr lang="ko-KR" altLang="en-US" sz="1600" dirty="0">
                <a:latin typeface="+mn-ea"/>
                <a:cs typeface="함초롬돋움" panose="02030504000101010101" pitchFamily="18" charset="-127"/>
              </a:rPr>
              <a:t>창 이후 수강정정페이지</a:t>
            </a:r>
            <a:endParaRPr lang="en-US" altLang="ko-KR" sz="16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365F57-4950-335F-D982-0D1F800D1D04}"/>
              </a:ext>
            </a:extLst>
          </p:cNvPr>
          <p:cNvSpPr txBox="1"/>
          <p:nvPr/>
        </p:nvSpPr>
        <p:spPr>
          <a:xfrm>
            <a:off x="4796836" y="1071703"/>
            <a:ext cx="198002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수강정정페이지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23D2E6-481B-0219-F9E8-86CE68D575FB}"/>
              </a:ext>
            </a:extLst>
          </p:cNvPr>
          <p:cNvSpPr txBox="1"/>
          <p:nvPr/>
        </p:nvSpPr>
        <p:spPr>
          <a:xfrm>
            <a:off x="5947567" y="3185538"/>
            <a:ext cx="2637260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latin typeface="+mn-ea"/>
                <a:cs typeface="함초롬돋움" panose="02030504000101010101" pitchFamily="18" charset="-127"/>
              </a:rPr>
              <a:t>선택 시 </a:t>
            </a:r>
            <a:r>
              <a:rPr lang="en-US" altLang="ko-Kore-KR" sz="1600" dirty="0">
                <a:latin typeface="+mn-ea"/>
                <a:cs typeface="함초롬돋움" panose="02030504000101010101" pitchFamily="18" charset="-127"/>
              </a:rPr>
              <a:t>-</a:t>
            </a:r>
            <a:r>
              <a:rPr lang="en-US" altLang="ko-KR" sz="1600" dirty="0">
                <a:latin typeface="+mn-ea"/>
                <a:cs typeface="함초롬돋움" panose="02030504000101010101" pitchFamily="18" charset="-127"/>
              </a:rPr>
              <a:t>&gt; </a:t>
            </a:r>
            <a:r>
              <a:rPr lang="ko-KR" altLang="en-US" sz="1600" dirty="0">
                <a:latin typeface="+mn-ea"/>
                <a:cs typeface="함초롬돋움" panose="02030504000101010101" pitchFamily="18" charset="-127"/>
              </a:rPr>
              <a:t>수강확인페이지</a:t>
            </a:r>
            <a:endParaRPr lang="en-US" altLang="ko-KR" sz="16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81674A-7514-4D8C-BE55-04AA523A1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0" y="1858252"/>
            <a:ext cx="5177791" cy="43478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469E42-5A44-DA44-AE35-75CCCFDF7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44" y="2300523"/>
            <a:ext cx="3353016" cy="8814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A158E4-6F46-0DBE-4F35-DB66F0630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45" y="3690781"/>
            <a:ext cx="2684582" cy="24124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119C7A-BA75-972D-5DF1-6C5D15C2A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050" y="3675341"/>
            <a:ext cx="2684582" cy="24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5B3F-E3EC-BB96-C9AB-62E569638425}"/>
              </a:ext>
            </a:extLst>
          </p:cNvPr>
          <p:cNvSpPr/>
          <p:nvPr/>
        </p:nvSpPr>
        <p:spPr>
          <a:xfrm>
            <a:off x="448344" y="1724003"/>
            <a:ext cx="11295311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Chap06.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365F57-4950-335F-D982-0D1F800D1D04}"/>
              </a:ext>
            </a:extLst>
          </p:cNvPr>
          <p:cNvSpPr txBox="1"/>
          <p:nvPr/>
        </p:nvSpPr>
        <p:spPr>
          <a:xfrm>
            <a:off x="4911266" y="1045755"/>
            <a:ext cx="198002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개설강의페이지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DD53E5-3CD3-AB0B-C16D-CBEE0FEE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96" y="1858252"/>
            <a:ext cx="5174085" cy="43478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3D4946-13C0-03F7-3214-624617EDC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19" y="1858252"/>
            <a:ext cx="5174085" cy="434786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7D4E6F-B514-3C84-80B1-ACBFECA88680}"/>
              </a:ext>
            </a:extLst>
          </p:cNvPr>
          <p:cNvSpPr/>
          <p:nvPr/>
        </p:nvSpPr>
        <p:spPr>
          <a:xfrm>
            <a:off x="4611636" y="2540021"/>
            <a:ext cx="520434" cy="271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CD673A-E33F-04A1-55C1-A76F397CF69B}"/>
              </a:ext>
            </a:extLst>
          </p:cNvPr>
          <p:cNvSpPr/>
          <p:nvPr/>
        </p:nvSpPr>
        <p:spPr>
          <a:xfrm>
            <a:off x="3846640" y="2852441"/>
            <a:ext cx="611059" cy="2542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ACB8F4-BC15-7E9E-B52E-E4838D7D087D}"/>
              </a:ext>
            </a:extLst>
          </p:cNvPr>
          <p:cNvSpPr/>
          <p:nvPr/>
        </p:nvSpPr>
        <p:spPr>
          <a:xfrm>
            <a:off x="9416860" y="2852441"/>
            <a:ext cx="611059" cy="2542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6415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409093-5BB4-B5D3-81F3-5A5924F0D853}"/>
              </a:ext>
            </a:extLst>
          </p:cNvPr>
          <p:cNvSpPr/>
          <p:nvPr/>
        </p:nvSpPr>
        <p:spPr>
          <a:xfrm>
            <a:off x="6321924" y="1693581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5B3F-E3EC-BB96-C9AB-62E569638425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Chap06.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E8691-916F-6D48-A864-886A43CEC8D9}"/>
              </a:ext>
            </a:extLst>
          </p:cNvPr>
          <p:cNvSpPr txBox="1"/>
          <p:nvPr/>
        </p:nvSpPr>
        <p:spPr>
          <a:xfrm>
            <a:off x="2475087" y="1072175"/>
            <a:ext cx="146706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마이페이지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F6238-28B1-92F9-62BA-095B7B11D12F}"/>
              </a:ext>
            </a:extLst>
          </p:cNvPr>
          <p:cNvSpPr txBox="1"/>
          <p:nvPr/>
        </p:nvSpPr>
        <p:spPr>
          <a:xfrm>
            <a:off x="6979975" y="1072175"/>
            <a:ext cx="4129657" cy="49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정보변경페이지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비밀번호 재확인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860AC1-6ECE-9BDB-EA89-F3C2FDFC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1899959"/>
            <a:ext cx="4999923" cy="42379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3DD670-94FB-C37D-B9B4-3EE61A61B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1" y="1882787"/>
            <a:ext cx="4999923" cy="42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57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5B3F-E3EC-BB96-C9AB-62E569638425}"/>
              </a:ext>
            </a:extLst>
          </p:cNvPr>
          <p:cNvSpPr/>
          <p:nvPr/>
        </p:nvSpPr>
        <p:spPr>
          <a:xfrm>
            <a:off x="448344" y="1724003"/>
            <a:ext cx="11295311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Chap06.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365F57-4950-335F-D982-0D1F800D1D04}"/>
              </a:ext>
            </a:extLst>
          </p:cNvPr>
          <p:cNvSpPr txBox="1"/>
          <p:nvPr/>
        </p:nvSpPr>
        <p:spPr>
          <a:xfrm>
            <a:off x="3739424" y="1084402"/>
            <a:ext cx="4713150" cy="49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정보변경페이지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비밀번호 재확인 완료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1B70FA-5F67-B894-57C6-856EB3E1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934249"/>
            <a:ext cx="4999923" cy="42093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30B3D9-888F-0808-8A95-5EB78E3887A8}"/>
              </a:ext>
            </a:extLst>
          </p:cNvPr>
          <p:cNvSpPr txBox="1"/>
          <p:nvPr/>
        </p:nvSpPr>
        <p:spPr>
          <a:xfrm>
            <a:off x="6412037" y="1834746"/>
            <a:ext cx="1736373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latin typeface="+mn-ea"/>
                <a:cs typeface="함초롬돋움" panose="02030504000101010101" pitchFamily="18" charset="-127"/>
              </a:rPr>
              <a:t>유효성 검사 항목</a:t>
            </a:r>
            <a:endParaRPr lang="en-US" altLang="ko-KR" sz="16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0F039C-84D9-6D48-6273-9627D7A83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0" t="30147" r="36029" b="50379"/>
          <a:stretch/>
        </p:blipFill>
        <p:spPr>
          <a:xfrm>
            <a:off x="6587489" y="2446935"/>
            <a:ext cx="2171700" cy="7399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AE8CF1-C6F8-7E03-7476-75590AD2FD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5" t="30592" r="36324" b="49934"/>
          <a:stretch/>
        </p:blipFill>
        <p:spPr>
          <a:xfrm>
            <a:off x="8931875" y="2446935"/>
            <a:ext cx="2171700" cy="7399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0FD03D-A851-0556-8163-6AF373A41A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3" t="31172" r="36175" b="49877"/>
          <a:stretch/>
        </p:blipFill>
        <p:spPr>
          <a:xfrm>
            <a:off x="6587489" y="3272385"/>
            <a:ext cx="2171700" cy="7200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95EE6A-6846-52B2-7148-EB761975B7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0" t="30604" r="36029" b="49922"/>
          <a:stretch/>
        </p:blipFill>
        <p:spPr>
          <a:xfrm>
            <a:off x="8931875" y="3284321"/>
            <a:ext cx="2171700" cy="7399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B4722C-E609-9DA1-DE3A-7C199883F7D6}"/>
              </a:ext>
            </a:extLst>
          </p:cNvPr>
          <p:cNvSpPr txBox="1"/>
          <p:nvPr/>
        </p:nvSpPr>
        <p:spPr>
          <a:xfrm>
            <a:off x="6530339" y="2135217"/>
            <a:ext cx="904415" cy="314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dirty="0">
                <a:latin typeface="+mn-ea"/>
                <a:cs typeface="함초롬돋움" panose="02030504000101010101" pitchFamily="18" charset="-127"/>
              </a:rPr>
              <a:t>1.</a:t>
            </a:r>
            <a:r>
              <a:rPr lang="ko-Kore-KR" altLang="en-US" sz="1100" dirty="0">
                <a:latin typeface="+mn-ea"/>
                <a:cs typeface="함초롬돋움" panose="02030504000101010101" pitchFamily="18" charset="-127"/>
              </a:rPr>
              <a:t> 비밀번호</a:t>
            </a:r>
            <a:endParaRPr lang="en-US" altLang="ko-KR" sz="11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BEFE3-B8EB-FA83-A66D-E48CCD4534A6}"/>
              </a:ext>
            </a:extLst>
          </p:cNvPr>
          <p:cNvSpPr txBox="1"/>
          <p:nvPr/>
        </p:nvSpPr>
        <p:spPr>
          <a:xfrm>
            <a:off x="6530339" y="3966221"/>
            <a:ext cx="1582484" cy="314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  <a:cs typeface="함초롬돋움" panose="02030504000101010101" pitchFamily="18" charset="-127"/>
              </a:rPr>
              <a:t>2</a:t>
            </a:r>
            <a:r>
              <a:rPr lang="en-US" altLang="ko-Kore-KR" sz="1100" dirty="0">
                <a:latin typeface="+mn-ea"/>
                <a:cs typeface="함초롬돋움" panose="02030504000101010101" pitchFamily="18" charset="-127"/>
              </a:rPr>
              <a:t>.</a:t>
            </a:r>
            <a:r>
              <a:rPr lang="ko-Kore-KR" altLang="en-US" sz="1100" dirty="0">
                <a:latin typeface="+mn-ea"/>
                <a:cs typeface="함초롬돋움" panose="02030504000101010101" pitchFamily="18" charset="-127"/>
              </a:rPr>
              <a:t> 이름</a:t>
            </a:r>
            <a:r>
              <a:rPr lang="en-US" altLang="ko-Kore-KR" sz="1100" dirty="0">
                <a:latin typeface="+mn-ea"/>
                <a:cs typeface="함초롬돋움" panose="02030504000101010101" pitchFamily="18" charset="-127"/>
              </a:rPr>
              <a:t>, </a:t>
            </a:r>
            <a:r>
              <a:rPr lang="ko-Kore-KR" altLang="en-US" sz="1100" dirty="0">
                <a:latin typeface="+mn-ea"/>
                <a:cs typeface="함초롬돋움" panose="02030504000101010101" pitchFamily="18" charset="-127"/>
              </a:rPr>
              <a:t>전화번호 형식</a:t>
            </a:r>
            <a:endParaRPr lang="en-US" altLang="ko-KR" sz="1100" dirty="0">
              <a:latin typeface="+mn-ea"/>
              <a:cs typeface="함초롬돋움" panose="0203050400010101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CD0394-271F-F6F3-5ED4-F127997BAB01}"/>
              </a:ext>
            </a:extLst>
          </p:cNvPr>
          <p:cNvGrpSpPr/>
          <p:nvPr/>
        </p:nvGrpSpPr>
        <p:grpSpPr>
          <a:xfrm>
            <a:off x="6598231" y="4286261"/>
            <a:ext cx="2183131" cy="914400"/>
            <a:chOff x="5831739" y="4414625"/>
            <a:chExt cx="2183131" cy="9144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55B3CC-0562-E76C-0A39-DD3B034CA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83" t="50156" r="36029" b="42023"/>
            <a:stretch/>
          </p:blipFill>
          <p:spPr>
            <a:xfrm>
              <a:off x="5831740" y="4414625"/>
              <a:ext cx="2183130" cy="29718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E445BB3-8F76-E3D9-32C2-4140B3F0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739" y="4711805"/>
              <a:ext cx="2183129" cy="61722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6F7B01-6550-2787-521F-38E387166F7D}"/>
              </a:ext>
            </a:extLst>
          </p:cNvPr>
          <p:cNvGrpSpPr/>
          <p:nvPr/>
        </p:nvGrpSpPr>
        <p:grpSpPr>
          <a:xfrm>
            <a:off x="8926159" y="4280859"/>
            <a:ext cx="2183131" cy="941863"/>
            <a:chOff x="5831739" y="5649065"/>
            <a:chExt cx="2183131" cy="94186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FFAFE1D-D392-D0DD-DC95-65400AF77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0" t="58055" r="35662" b="34124"/>
            <a:stretch/>
          </p:blipFill>
          <p:spPr>
            <a:xfrm>
              <a:off x="5831740" y="5649065"/>
              <a:ext cx="2183130" cy="29718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96C500E-0A2F-FDAD-E8C7-610DF706C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739" y="5946246"/>
              <a:ext cx="2183129" cy="644682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47A55FD-F91F-43DA-B127-98258D2C1C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0" t="65798" r="35931" b="15854"/>
          <a:stretch/>
        </p:blipFill>
        <p:spPr>
          <a:xfrm>
            <a:off x="6598231" y="5549183"/>
            <a:ext cx="2183130" cy="6972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369840-85EB-C8DD-81CC-8CA04F41B148}"/>
              </a:ext>
            </a:extLst>
          </p:cNvPr>
          <p:cNvSpPr txBox="1"/>
          <p:nvPr/>
        </p:nvSpPr>
        <p:spPr>
          <a:xfrm>
            <a:off x="6551999" y="5169648"/>
            <a:ext cx="622286" cy="314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dirty="0">
                <a:latin typeface="+mn-ea"/>
                <a:cs typeface="함초롬돋움" panose="02030504000101010101" pitchFamily="18" charset="-127"/>
              </a:rPr>
              <a:t>3.</a:t>
            </a:r>
            <a:r>
              <a:rPr lang="ko-Kore-KR" altLang="en-US" sz="1100" dirty="0">
                <a:latin typeface="+mn-ea"/>
                <a:cs typeface="함초롬돋움" panose="02030504000101010101" pitchFamily="18" charset="-127"/>
              </a:rPr>
              <a:t> 학과</a:t>
            </a:r>
            <a:endParaRPr lang="en-US" altLang="ko-KR" sz="1100" dirty="0"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287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1C5B3F-E3EC-BB96-C9AB-62E569638425}"/>
              </a:ext>
            </a:extLst>
          </p:cNvPr>
          <p:cNvSpPr/>
          <p:nvPr/>
        </p:nvSpPr>
        <p:spPr>
          <a:xfrm>
            <a:off x="448344" y="1724003"/>
            <a:ext cx="11295311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Chap06.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365F57-4950-335F-D982-0D1F800D1D04}"/>
              </a:ext>
            </a:extLst>
          </p:cNvPr>
          <p:cNvSpPr txBox="1"/>
          <p:nvPr/>
        </p:nvSpPr>
        <p:spPr>
          <a:xfrm>
            <a:off x="5070718" y="1096631"/>
            <a:ext cx="2050561" cy="49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신청목록페이지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0B3D9-888F-0808-8A95-5EB78E3887A8}"/>
              </a:ext>
            </a:extLst>
          </p:cNvPr>
          <p:cNvSpPr txBox="1"/>
          <p:nvPr/>
        </p:nvSpPr>
        <p:spPr>
          <a:xfrm>
            <a:off x="6167203" y="2901490"/>
            <a:ext cx="2499402" cy="41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latin typeface="+mn-ea"/>
                <a:cs typeface="함초롬돋움" panose="02030504000101010101" pitchFamily="18" charset="-127"/>
              </a:rPr>
              <a:t>데이터베이스 수강테이블</a:t>
            </a:r>
            <a:endParaRPr lang="en-US" altLang="ko-KR" sz="16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8836AF-C657-273B-5690-98A6314D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934249"/>
            <a:ext cx="4999923" cy="4209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F9088C-FDD0-3181-215F-5BE638780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32" y="3395977"/>
            <a:ext cx="5384717" cy="127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9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  <a:cs typeface="한컴돋움" panose="02030600000101010101" pitchFamily="18" charset="2"/>
              </a:rPr>
              <a:t>목 차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1E0CD0F5-BC25-A5BE-AAEA-ECF0AF2CCA4A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0529-4D72-12C0-B852-E2A65C0111BA}"/>
              </a:ext>
            </a:extLst>
          </p:cNvPr>
          <p:cNvSpPr txBox="1"/>
          <p:nvPr/>
        </p:nvSpPr>
        <p:spPr>
          <a:xfrm>
            <a:off x="792480" y="1836272"/>
            <a:ext cx="4583306" cy="388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Chap 01.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주제 및 선정이유</a:t>
            </a:r>
            <a:endParaRPr lang="en-US" altLang="ko-KR" sz="2800" b="1" dirty="0">
              <a:solidFill>
                <a:srgbClr val="FF0000"/>
              </a:solidFill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02.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벤치마킹 사이트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03.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04. UI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내비게이션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05.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데이터베이스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06.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96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[R] 4">
            <a:extLst>
              <a:ext uri="{FF2B5EF4-FFF2-40B4-BE49-F238E27FC236}">
                <a16:creationId xmlns:a16="http://schemas.microsoft.com/office/drawing/2014/main" id="{441D8158-596A-CF1A-F1CB-5DBE31C3BA9B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379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Chap01.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주제 및 선정이유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006" y="2001997"/>
            <a:ext cx="65581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주제 </a:t>
            </a:r>
            <a:r>
              <a:rPr lang="en-US" altLang="ko-KR" dirty="0"/>
              <a:t>:</a:t>
            </a:r>
            <a:r>
              <a:rPr lang="ko-KR" altLang="en-US" dirty="0"/>
              <a:t> 수강 신청 사이트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선정이유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jsp</a:t>
            </a:r>
            <a:r>
              <a:rPr lang="ko-KR" altLang="en-US" dirty="0" err="1"/>
              <a:t>를</a:t>
            </a:r>
            <a:r>
              <a:rPr lang="ko-KR" altLang="en-US" dirty="0"/>
              <a:t> 이용해 만들 수 있는 웹페이지 중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 여태까지 수업 중에 배웠던 기능들을 충분히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 사용할 수 있고</a:t>
            </a:r>
            <a:r>
              <a:rPr lang="en-US" altLang="ko-KR" dirty="0"/>
              <a:t>,</a:t>
            </a:r>
            <a:r>
              <a:rPr lang="ko-KR" altLang="en-US" dirty="0"/>
              <a:t> 데이터베이스 연동까지 고려했을 </a:t>
            </a:r>
            <a:r>
              <a:rPr lang="en-US" altLang="ko-KR" dirty="0"/>
              <a:t>		</a:t>
            </a:r>
            <a:r>
              <a:rPr lang="ko-KR" altLang="en-US" dirty="0"/>
              <a:t>  때 적합한 주제를 생각해보다</a:t>
            </a:r>
            <a:r>
              <a:rPr lang="en-US" altLang="ko-KR" dirty="0"/>
              <a:t>,</a:t>
            </a:r>
            <a:r>
              <a:rPr lang="ko-KR" altLang="en-US" dirty="0"/>
              <a:t> 대학생이라면 누구나 </a:t>
            </a:r>
            <a:r>
              <a:rPr lang="en-US" altLang="ko-KR" dirty="0"/>
              <a:t>	</a:t>
            </a:r>
            <a:r>
              <a:rPr lang="ko-KR" altLang="en-US" dirty="0"/>
              <a:t>  사용해봤을 수강신청을 생각하게 됐습니다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 익숙한 수강신청 사이트를 직접 만들어 보면서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 구체적으로 기능들을 분석하고 공부해보고 싶어</a:t>
            </a:r>
            <a:r>
              <a:rPr lang="en-US" altLang="ko-KR" dirty="0"/>
              <a:t>	</a:t>
            </a:r>
            <a:r>
              <a:rPr lang="ko-KR" altLang="en-US" dirty="0"/>
              <a:t>  수강신청 사이트를 주제로 선정하게 됐습니다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4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  <a:cs typeface="한컴돋움" panose="02030600000101010101" pitchFamily="18" charset="2"/>
              </a:rPr>
              <a:t>목 차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1E0CD0F5-BC25-A5BE-AAEA-ECF0AF2CCA4A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0529-4D72-12C0-B852-E2A65C0111BA}"/>
              </a:ext>
            </a:extLst>
          </p:cNvPr>
          <p:cNvSpPr txBox="1"/>
          <p:nvPr/>
        </p:nvSpPr>
        <p:spPr>
          <a:xfrm>
            <a:off x="792480" y="1836272"/>
            <a:ext cx="4515980" cy="388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01.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주제 및 선정이유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Chap 02.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벤치마킹 사이트</a:t>
            </a:r>
            <a:endParaRPr lang="en-US" altLang="ko-KR" sz="2800" b="1" dirty="0">
              <a:solidFill>
                <a:srgbClr val="FF0000"/>
              </a:solidFill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03.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04. UI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내비게이션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05.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데이터베이스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06.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93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3682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Chap02.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벤치마킹 사이트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DF42BF-86EF-8832-4701-DFB3FC29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3" y="1201499"/>
            <a:ext cx="6305617" cy="338610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7" name="직각 삼각형[R] 6">
            <a:extLst>
              <a:ext uri="{FF2B5EF4-FFF2-40B4-BE49-F238E27FC236}">
                <a16:creationId xmlns:a16="http://schemas.microsoft.com/office/drawing/2014/main" id="{3E080AFA-0F3A-3345-6C45-8781813F307E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FD3FA-228B-646C-5F81-0AD880A75CC7}"/>
              </a:ext>
            </a:extLst>
          </p:cNvPr>
          <p:cNvSpPr txBox="1"/>
          <p:nvPr/>
        </p:nvSpPr>
        <p:spPr>
          <a:xfrm>
            <a:off x="1280160" y="4665494"/>
            <a:ext cx="4382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 dirty="0"/>
              <a:t>▲</a:t>
            </a:r>
            <a:r>
              <a:rPr kumimoji="1" lang="ko-KR" altLang="en-US" sz="1050" dirty="0"/>
              <a:t> 인하대학교 수강신청 홈페이지 </a:t>
            </a:r>
            <a:r>
              <a:rPr kumimoji="1" lang="en-US" altLang="ko-KR" sz="1050" dirty="0"/>
              <a:t>:</a:t>
            </a:r>
            <a:r>
              <a:rPr kumimoji="1" lang="ko-KR" altLang="en-US" sz="1050" dirty="0"/>
              <a:t> </a:t>
            </a:r>
            <a:r>
              <a:rPr kumimoji="1" lang="en" altLang="ko-KR" sz="1050" dirty="0"/>
              <a:t>https://</a:t>
            </a:r>
            <a:r>
              <a:rPr kumimoji="1" lang="en" altLang="ko-KR" sz="1050" dirty="0" err="1"/>
              <a:t>sugang.inha.ac.kr</a:t>
            </a:r>
            <a:r>
              <a:rPr kumimoji="1" lang="en" altLang="ko-KR" sz="1050" dirty="0"/>
              <a:t>/</a:t>
            </a:r>
            <a:r>
              <a:rPr kumimoji="1" lang="en" altLang="ko-KR" sz="1050" dirty="0" err="1"/>
              <a:t>sugang</a:t>
            </a:r>
            <a:r>
              <a:rPr kumimoji="1" lang="en" altLang="ko-KR" sz="1050" dirty="0"/>
              <a:t>/</a:t>
            </a:r>
            <a:endParaRPr kumimoji="1" lang="ko-Kore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B4FB2-CBE1-DD1B-8154-1E7E18A10032}"/>
              </a:ext>
            </a:extLst>
          </p:cNvPr>
          <p:cNvSpPr txBox="1"/>
          <p:nvPr/>
        </p:nvSpPr>
        <p:spPr>
          <a:xfrm>
            <a:off x="1147299" y="5395481"/>
            <a:ext cx="500259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학교의 수강신청 사이트만 참고하지 않고</a:t>
            </a:r>
            <a:endParaRPr lang="en-US" altLang="ko-KR" dirty="0"/>
          </a:p>
          <a:p>
            <a:r>
              <a:rPr lang="ko-KR" altLang="en-US" dirty="0"/>
              <a:t>여러 학교의 수강신청 사이트를 참고했습니다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213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  <a:cs typeface="한컴돋움" panose="02030600000101010101" pitchFamily="18" charset="2"/>
              </a:rPr>
              <a:t>목 차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1E0CD0F5-BC25-A5BE-AAEA-ECF0AF2CCA4A}"/>
              </a:ext>
            </a:extLst>
          </p:cNvPr>
          <p:cNvSpPr/>
          <p:nvPr/>
        </p:nvSpPr>
        <p:spPr>
          <a:xfrm flipH="1">
            <a:off x="7297194" y="8312"/>
            <a:ext cx="4894806" cy="6849687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0529-4D72-12C0-B852-E2A65C0111BA}"/>
              </a:ext>
            </a:extLst>
          </p:cNvPr>
          <p:cNvSpPr txBox="1"/>
          <p:nvPr/>
        </p:nvSpPr>
        <p:spPr>
          <a:xfrm>
            <a:off x="792480" y="1836272"/>
            <a:ext cx="4515980" cy="388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01.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주제 및 선정이유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02.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벤치마킹 사이트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Chap 03.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800" b="1" dirty="0">
              <a:solidFill>
                <a:srgbClr val="FF0000"/>
              </a:solidFill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04. UI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내비게이션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05.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데이터베이스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  <a:cs typeface="함초롬돋움" panose="02030504000101010101" pitchFamily="18" charset="-127"/>
              </a:rPr>
              <a:t>Chap 06. </a:t>
            </a:r>
            <a:r>
              <a:rPr lang="ko-KR" altLang="en-US" sz="2800" dirty="0">
                <a:latin typeface="+mn-ea"/>
                <a:cs typeface="함초롬돋움" panose="02030504000101010101" pitchFamily="18" charset="-127"/>
              </a:rPr>
              <a:t>결과</a:t>
            </a:r>
            <a:endParaRPr lang="en-US" altLang="ko-KR" sz="2800" dirty="0"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54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>
            <a:cxnSpLocks/>
          </p:cNvCxnSpPr>
          <p:nvPr/>
        </p:nvCxnSpPr>
        <p:spPr>
          <a:xfrm>
            <a:off x="217103" y="862001"/>
            <a:ext cx="596841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5816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Chap03.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화면 구성도 </a:t>
            </a:r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전체 페이지 구성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124C28-2A24-E6E3-F121-2AF03A808B36}"/>
              </a:ext>
            </a:extLst>
          </p:cNvPr>
          <p:cNvSpPr/>
          <p:nvPr/>
        </p:nvSpPr>
        <p:spPr>
          <a:xfrm>
            <a:off x="5045292" y="1458103"/>
            <a:ext cx="1920942" cy="69722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수강신청 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52A3AF-954E-61D8-AF62-53BED2365DAA}"/>
              </a:ext>
            </a:extLst>
          </p:cNvPr>
          <p:cNvSpPr/>
          <p:nvPr/>
        </p:nvSpPr>
        <p:spPr>
          <a:xfrm>
            <a:off x="1707030" y="3076229"/>
            <a:ext cx="1920942" cy="69722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수강신청메뉴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9AC75A-94B0-6292-6FB2-F6DAEB3BDC3E}"/>
              </a:ext>
            </a:extLst>
          </p:cNvPr>
          <p:cNvSpPr/>
          <p:nvPr/>
        </p:nvSpPr>
        <p:spPr>
          <a:xfrm>
            <a:off x="5045994" y="3076229"/>
            <a:ext cx="1920942" cy="69722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마이페이지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252B17-E373-9BCC-69E7-96EE66FE22E8}"/>
              </a:ext>
            </a:extLst>
          </p:cNvPr>
          <p:cNvSpPr/>
          <p:nvPr/>
        </p:nvSpPr>
        <p:spPr>
          <a:xfrm>
            <a:off x="1707030" y="3796619"/>
            <a:ext cx="1920942" cy="69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수강신청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6C8E1E-1FD2-23A4-0D35-9E949695154F}"/>
              </a:ext>
            </a:extLst>
          </p:cNvPr>
          <p:cNvSpPr/>
          <p:nvPr/>
        </p:nvSpPr>
        <p:spPr>
          <a:xfrm>
            <a:off x="1707030" y="4517009"/>
            <a:ext cx="1920942" cy="69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수강신청 정정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06026D-BB34-DEAD-1561-BB8C47C1639B}"/>
              </a:ext>
            </a:extLst>
          </p:cNvPr>
          <p:cNvSpPr/>
          <p:nvPr/>
        </p:nvSpPr>
        <p:spPr>
          <a:xfrm>
            <a:off x="1707030" y="5237096"/>
            <a:ext cx="1920942" cy="69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개설강의 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7D7907-0B55-6FB1-2D6E-2749A3AB485A}"/>
              </a:ext>
            </a:extLst>
          </p:cNvPr>
          <p:cNvSpPr/>
          <p:nvPr/>
        </p:nvSpPr>
        <p:spPr>
          <a:xfrm>
            <a:off x="5045994" y="4516406"/>
            <a:ext cx="1920942" cy="69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개인정보 변경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43A3F9-D8F1-B13D-59AA-1245204800F8}"/>
              </a:ext>
            </a:extLst>
          </p:cNvPr>
          <p:cNvSpPr/>
          <p:nvPr/>
        </p:nvSpPr>
        <p:spPr>
          <a:xfrm>
            <a:off x="5048901" y="5231564"/>
            <a:ext cx="1920942" cy="69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수강신청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5689A9-6196-6CB2-7626-710746D35E5F}"/>
              </a:ext>
            </a:extLst>
          </p:cNvPr>
          <p:cNvSpPr/>
          <p:nvPr/>
        </p:nvSpPr>
        <p:spPr>
          <a:xfrm>
            <a:off x="8145930" y="3106361"/>
            <a:ext cx="1920942" cy="69722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로그인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BFDBA1-4FCB-A949-AC8D-035A4BB8C322}"/>
              </a:ext>
            </a:extLst>
          </p:cNvPr>
          <p:cNvSpPr/>
          <p:nvPr/>
        </p:nvSpPr>
        <p:spPr>
          <a:xfrm>
            <a:off x="8145930" y="3826751"/>
            <a:ext cx="1920942" cy="69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학번 조희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51FE24-16DA-6184-38D9-53E1EC9962E9}"/>
              </a:ext>
            </a:extLst>
          </p:cNvPr>
          <p:cNvSpPr/>
          <p:nvPr/>
        </p:nvSpPr>
        <p:spPr>
          <a:xfrm>
            <a:off x="8145930" y="4547141"/>
            <a:ext cx="1920942" cy="69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비밀번호 찾기</a:t>
            </a: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EBA7624A-4A56-93B3-AC19-1D2AB683D1BC}"/>
              </a:ext>
            </a:extLst>
          </p:cNvPr>
          <p:cNvCxnSpPr>
            <a:stCxn id="3" idx="2"/>
            <a:endCxn id="7" idx="0"/>
          </p:cNvCxnSpPr>
          <p:nvPr/>
        </p:nvCxnSpPr>
        <p:spPr>
          <a:xfrm rot="5400000">
            <a:off x="3876183" y="946648"/>
            <a:ext cx="920899" cy="3338262"/>
          </a:xfrm>
          <a:prstGeom prst="bentConnector3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051FC2D0-D22D-18BE-5A9F-ED74106A4F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80567" y="1069096"/>
            <a:ext cx="951031" cy="3100638"/>
          </a:xfrm>
          <a:prstGeom prst="bentConnector3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41A02D4-727E-EE19-E42D-356020533F9C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6005763" y="2155330"/>
            <a:ext cx="702" cy="92089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B8705E-6FE4-DF39-CFB6-9EEF24111ED8}"/>
              </a:ext>
            </a:extLst>
          </p:cNvPr>
          <p:cNvSpPr/>
          <p:nvPr/>
        </p:nvSpPr>
        <p:spPr>
          <a:xfrm>
            <a:off x="5045292" y="3791387"/>
            <a:ext cx="1920942" cy="697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내 정보</a:t>
            </a:r>
          </a:p>
        </p:txBody>
      </p:sp>
    </p:spTree>
    <p:extLst>
      <p:ext uri="{BB962C8B-B14F-4D97-AF65-F5344CB8AC3E}">
        <p14:creationId xmlns:p14="http://schemas.microsoft.com/office/powerpoint/2010/main" val="341586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496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369503" y="369917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  <a:cs typeface="함초롬돋움" panose="02030504000101010101" pitchFamily="18" charset="-127"/>
              </a:rPr>
              <a:t>Chap03. </a:t>
            </a:r>
            <a:r>
              <a:rPr lang="ko-KR" altLang="en-US" sz="2400" dirty="0">
                <a:latin typeface="+mn-ea"/>
                <a:cs typeface="함초롬돋움" panose="02030504000101010101" pitchFamily="18" charset="-127"/>
              </a:rPr>
              <a:t>화면 구성도</a:t>
            </a:r>
            <a:endParaRPr lang="en-US" altLang="ko-KR" sz="2400" dirty="0">
              <a:latin typeface="+mn-ea"/>
              <a:cs typeface="함초롬돋움" panose="02030504000101010101" pitchFamily="18" charset="-127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DA0BFF0B-24CE-2136-D879-115B65F7410F}"/>
              </a:ext>
            </a:extLst>
          </p:cNvPr>
          <p:cNvCxnSpPr/>
          <p:nvPr/>
        </p:nvCxnSpPr>
        <p:spPr>
          <a:xfrm>
            <a:off x="217103" y="862001"/>
            <a:ext cx="544576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6B8F8-CAEA-7795-4082-134BD930A611}"/>
              </a:ext>
            </a:extLst>
          </p:cNvPr>
          <p:cNvSpPr/>
          <p:nvPr/>
        </p:nvSpPr>
        <p:spPr>
          <a:xfrm>
            <a:off x="472373" y="1693583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F68F0D-E15B-17E6-3E2D-56D045B6C6A9}"/>
              </a:ext>
            </a:extLst>
          </p:cNvPr>
          <p:cNvSpPr/>
          <p:nvPr/>
        </p:nvSpPr>
        <p:spPr>
          <a:xfrm>
            <a:off x="6287636" y="1693582"/>
            <a:ext cx="5445760" cy="4616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D5B5EA-DAA6-EED6-A918-A52A18134BD3}"/>
              </a:ext>
            </a:extLst>
          </p:cNvPr>
          <p:cNvSpPr txBox="1"/>
          <p:nvPr/>
        </p:nvSpPr>
        <p:spPr>
          <a:xfrm>
            <a:off x="1921364" y="1098037"/>
            <a:ext cx="2520242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메인 화면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en-US" altLang="ko-Kore-KR" sz="2000" dirty="0" err="1">
                <a:latin typeface="+mn-ea"/>
                <a:cs typeface="함초롬돋움" panose="02030504000101010101" pitchFamily="18" charset="-127"/>
              </a:rPr>
              <a:t>main.jsp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8B124-6AAD-5133-8EBB-55495084E518}"/>
              </a:ext>
            </a:extLst>
          </p:cNvPr>
          <p:cNvSpPr txBox="1"/>
          <p:nvPr/>
        </p:nvSpPr>
        <p:spPr>
          <a:xfrm>
            <a:off x="7609331" y="1085262"/>
            <a:ext cx="2802370" cy="49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dirty="0">
                <a:latin typeface="+mn-ea"/>
                <a:cs typeface="함초롬돋움" panose="02030504000101010101" pitchFamily="18" charset="-127"/>
              </a:rPr>
              <a:t>로그인 화면 </a:t>
            </a:r>
            <a:r>
              <a:rPr lang="en-US" altLang="ko-Kore-KR" sz="2000" dirty="0">
                <a:latin typeface="+mn-ea"/>
                <a:cs typeface="함초롬돋움" panose="02030504000101010101" pitchFamily="18" charset="-127"/>
              </a:rPr>
              <a:t>– </a:t>
            </a:r>
            <a:r>
              <a:rPr lang="en-US" altLang="ko-KR" sz="2000" dirty="0" err="1">
                <a:latin typeface="+mn-ea"/>
                <a:cs typeface="함초롬돋움" panose="02030504000101010101" pitchFamily="18" charset="-127"/>
              </a:rPr>
              <a:t>login</a:t>
            </a:r>
            <a:r>
              <a:rPr lang="en-US" altLang="ko-Kore-KR" sz="2000" dirty="0" err="1">
                <a:latin typeface="+mn-ea"/>
                <a:cs typeface="함초롬돋움" panose="02030504000101010101" pitchFamily="18" charset="-127"/>
              </a:rPr>
              <a:t>.jsp</a:t>
            </a:r>
            <a:endParaRPr lang="en-US" altLang="ko-KR" sz="2000" dirty="0"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D5B2FE-88CC-A517-1067-3C2A55E452D0}"/>
              </a:ext>
            </a:extLst>
          </p:cNvPr>
          <p:cNvSpPr/>
          <p:nvPr/>
        </p:nvSpPr>
        <p:spPr>
          <a:xfrm>
            <a:off x="472373" y="1693582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메뉴바 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홈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신청메뉴 </a:t>
            </a:r>
            <a:r>
              <a:rPr kumimoji="1" lang="en-US" altLang="ko-Kore-KR" dirty="0">
                <a:solidFill>
                  <a:schemeClr val="tx1"/>
                </a:solidFill>
              </a:rPr>
              <a:t>/ </a:t>
            </a:r>
            <a:r>
              <a:rPr kumimoji="1" lang="ko-Kore-KR" altLang="en-US" dirty="0">
                <a:solidFill>
                  <a:schemeClr val="tx1"/>
                </a:solidFill>
              </a:rPr>
              <a:t>마이페이지</a:t>
            </a:r>
            <a:r>
              <a:rPr kumimoji="1" lang="en-US" altLang="ko-Kore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43A100-BABD-D81F-9D6E-A5F6FB6F75BC}"/>
              </a:ext>
            </a:extLst>
          </p:cNvPr>
          <p:cNvSpPr/>
          <p:nvPr/>
        </p:nvSpPr>
        <p:spPr>
          <a:xfrm>
            <a:off x="472373" y="2570609"/>
            <a:ext cx="5445760" cy="2862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메인 화면</a:t>
            </a:r>
            <a:endParaRPr kumimoji="1" lang="en-US" altLang="ko-Kore-KR" b="1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로그인 페이지를 제외한 페이지들이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sz="1600" dirty="0">
                <a:solidFill>
                  <a:schemeClr val="tx1"/>
                </a:solidFill>
              </a:rPr>
              <a:t>Page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변수를 이용한 </a:t>
            </a:r>
            <a:r>
              <a:rPr kumimoji="1" lang="en-US" altLang="ko-Kore-KR" sz="1600" dirty="0">
                <a:solidFill>
                  <a:schemeClr val="tx1"/>
                </a:solidFill>
              </a:rPr>
              <a:t>Include</a:t>
            </a:r>
            <a:r>
              <a:rPr kumimoji="1" lang="ko-Kore-KR" altLang="en-US" sz="1600" dirty="0">
                <a:solidFill>
                  <a:schemeClr val="tx1"/>
                </a:solidFill>
              </a:rPr>
              <a:t>로 각각 출력된다</a:t>
            </a:r>
            <a:r>
              <a:rPr kumimoji="1" lang="en-US" altLang="ko-Kore-KR" sz="1600" dirty="0">
                <a:solidFill>
                  <a:schemeClr val="tx1"/>
                </a:solidFill>
              </a:rPr>
              <a:t>.</a:t>
            </a:r>
            <a:endParaRPr kumimoji="1" lang="ko-Kore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9B430-D03A-D300-7B7F-2C889C878BEF}"/>
              </a:ext>
            </a:extLst>
          </p:cNvPr>
          <p:cNvSpPr/>
          <p:nvPr/>
        </p:nvSpPr>
        <p:spPr>
          <a:xfrm>
            <a:off x="472373" y="5432921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로그인 정보 표시</a:t>
            </a:r>
            <a:r>
              <a:rPr kumimoji="1" lang="en-US" altLang="ko-Kore-KR" dirty="0">
                <a:solidFill>
                  <a:schemeClr val="tx1"/>
                </a:solidFill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</a:rPr>
              <a:t>로그아웃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DDBC23-F5A0-46B1-AED3-23F88474AF19}"/>
              </a:ext>
            </a:extLst>
          </p:cNvPr>
          <p:cNvSpPr/>
          <p:nvPr/>
        </p:nvSpPr>
        <p:spPr>
          <a:xfrm>
            <a:off x="6299066" y="1693581"/>
            <a:ext cx="5445760" cy="8770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메뉴바 </a:t>
            </a:r>
            <a:r>
              <a:rPr kumimoji="1" lang="en-US" altLang="ko-KR" dirty="0">
                <a:solidFill>
                  <a:schemeClr val="tx1"/>
                </a:solidFill>
              </a:rPr>
              <a:t>- </a:t>
            </a:r>
            <a:r>
              <a:rPr kumimoji="1" lang="ko-Kore-KR" altLang="en-US" dirty="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A406F3-267A-EDD2-C67F-3C3C5F0903DA}"/>
              </a:ext>
            </a:extLst>
          </p:cNvPr>
          <p:cNvSpPr/>
          <p:nvPr/>
        </p:nvSpPr>
        <p:spPr>
          <a:xfrm>
            <a:off x="6299065" y="2570609"/>
            <a:ext cx="5445760" cy="37393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로그인 화면</a:t>
            </a:r>
            <a:endParaRPr kumimoji="1" lang="en-US" altLang="ko-Kore-KR" b="1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학번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PW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입력 필드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r>
              <a:rPr kumimoji="1" lang="ko-Kore-KR" altLang="en-US" sz="1600" dirty="0">
                <a:solidFill>
                  <a:schemeClr val="tx1"/>
                </a:solidFill>
              </a:rPr>
              <a:t>학번</a:t>
            </a:r>
            <a:r>
              <a:rPr kumimoji="1" lang="en-US" altLang="ko-Kore-KR" sz="1600" dirty="0">
                <a:solidFill>
                  <a:schemeClr val="tx1"/>
                </a:solidFill>
              </a:rPr>
              <a:t>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조회</a:t>
            </a:r>
            <a:r>
              <a:rPr kumimoji="1" lang="en-US" altLang="ko-Kore-KR" sz="1600" dirty="0">
                <a:solidFill>
                  <a:schemeClr val="tx1"/>
                </a:solidFill>
              </a:rPr>
              <a:t>, </a:t>
            </a:r>
            <a:r>
              <a:rPr kumimoji="1" lang="ko-Kore-KR" altLang="en-US" sz="1600" dirty="0">
                <a:solidFill>
                  <a:schemeClr val="tx1"/>
                </a:solidFill>
              </a:rPr>
              <a:t>비밀번호 찾기 메뉴 링크</a:t>
            </a:r>
            <a:endParaRPr kumimoji="1" lang="en-US" altLang="ko-Kore-KR" sz="1600" dirty="0">
              <a:solidFill>
                <a:schemeClr val="tx1"/>
              </a:solidFill>
            </a:endParaRP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87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1158</Words>
  <Application>Microsoft Macintosh PowerPoint</Application>
  <PresentationFormat>와이드스크린</PresentationFormat>
  <Paragraphs>232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Apple SD Gothic Neo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안재민</cp:lastModifiedBy>
  <cp:revision>62</cp:revision>
  <dcterms:created xsi:type="dcterms:W3CDTF">2022-09-28T12:00:18Z</dcterms:created>
  <dcterms:modified xsi:type="dcterms:W3CDTF">2022-12-07T09:03:00Z</dcterms:modified>
</cp:coreProperties>
</file>